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16" r:id="rId3"/>
    <p:sldId id="315" r:id="rId4"/>
    <p:sldId id="265" r:id="rId5"/>
    <p:sldId id="263" r:id="rId6"/>
    <p:sldId id="299" r:id="rId7"/>
    <p:sldId id="264" r:id="rId8"/>
    <p:sldId id="306" r:id="rId9"/>
    <p:sldId id="307" r:id="rId10"/>
    <p:sldId id="295" r:id="rId11"/>
    <p:sldId id="296" r:id="rId12"/>
    <p:sldId id="337" r:id="rId13"/>
    <p:sldId id="258" r:id="rId14"/>
    <p:sldId id="308" r:id="rId15"/>
    <p:sldId id="298" r:id="rId16"/>
    <p:sldId id="305" r:id="rId17"/>
    <p:sldId id="345" r:id="rId18"/>
    <p:sldId id="285" r:id="rId19"/>
    <p:sldId id="286" r:id="rId20"/>
    <p:sldId id="288" r:id="rId21"/>
    <p:sldId id="289" r:id="rId22"/>
    <p:sldId id="292" r:id="rId23"/>
    <p:sldId id="293" r:id="rId24"/>
    <p:sldId id="294" r:id="rId25"/>
    <p:sldId id="267" r:id="rId26"/>
    <p:sldId id="327" r:id="rId27"/>
    <p:sldId id="284" r:id="rId28"/>
    <p:sldId id="319" r:id="rId29"/>
    <p:sldId id="346" r:id="rId30"/>
    <p:sldId id="328" r:id="rId31"/>
    <p:sldId id="309" r:id="rId32"/>
    <p:sldId id="310" r:id="rId33"/>
    <p:sldId id="311" r:id="rId34"/>
    <p:sldId id="312" r:id="rId35"/>
    <p:sldId id="320" r:id="rId36"/>
    <p:sldId id="334" r:id="rId37"/>
    <p:sldId id="317" r:id="rId38"/>
    <p:sldId id="338" r:id="rId39"/>
    <p:sldId id="341" r:id="rId40"/>
    <p:sldId id="339" r:id="rId41"/>
    <p:sldId id="347" r:id="rId42"/>
    <p:sldId id="273" r:id="rId43"/>
    <p:sldId id="329" r:id="rId44"/>
    <p:sldId id="330" r:id="rId45"/>
    <p:sldId id="331" r:id="rId46"/>
    <p:sldId id="332" r:id="rId47"/>
    <p:sldId id="318" r:id="rId48"/>
    <p:sldId id="274" r:id="rId49"/>
    <p:sldId id="302" r:id="rId50"/>
    <p:sldId id="303" r:id="rId51"/>
    <p:sldId id="342" r:id="rId52"/>
    <p:sldId id="34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480" autoAdjust="0"/>
    <p:restoredTop sz="94660"/>
  </p:normalViewPr>
  <p:slideViewPr>
    <p:cSldViewPr>
      <p:cViewPr varScale="1">
        <p:scale>
          <a:sx n="78" d="100"/>
          <a:sy n="78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094" y="2438400"/>
            <a:ext cx="6428106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Nanoparticle self assembly (nanosphere lithography)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Nanofabrication using nanosphere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nanoparticle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Applications of nanosphere lithography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ECE 730: Fabrication in the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: principles, technology and applications 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Nanofabrication: principles, capabilities and limits, by Zheng Cui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19400" y="152400"/>
            <a:ext cx="3653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Spin coating procedure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7" y="1466671"/>
            <a:ext cx="34528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587" y="1466671"/>
            <a:ext cx="34528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7800" y="4438471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N(100) type Si substrates were utilized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Solution of 5μL of polystyrene nano-spheres and 25μL of ethanol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Spin coated on the substrate at 1500 rpm for 1 minute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Yielded most consistent results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667000" y="228600"/>
            <a:ext cx="3704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Drop coating procedure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399" y="914400"/>
            <a:ext cx="3429001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" y="4800600"/>
            <a:ext cx="495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Solution of 3μL of polystyrene nano-spheres and 15μL of ethanol was </a:t>
            </a:r>
            <a:r>
              <a:rPr lang="en-US" dirty="0" err="1" smtClean="0">
                <a:solidFill>
                  <a:srgbClr val="0033CC"/>
                </a:solidFill>
              </a:rPr>
              <a:t>pipetted</a:t>
            </a:r>
            <a:r>
              <a:rPr lang="en-US" dirty="0" smtClean="0">
                <a:solidFill>
                  <a:srgbClr val="0033CC"/>
                </a:solidFill>
              </a:rPr>
              <a:t> onto the substrate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Spread around by rotating the wrist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Sample was allowed to dry naturally or in oven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Spheres self-assemble at meniscus edge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Many gap/line defects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350" y="838200"/>
            <a:ext cx="2228850" cy="3810000"/>
            <a:chOff x="4648200" y="1066800"/>
            <a:chExt cx="3448050" cy="47339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1066800"/>
              <a:ext cx="34480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4038600"/>
              <a:ext cx="3324225" cy="176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14400"/>
            <a:ext cx="2952750" cy="277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1923" y="3962400"/>
            <a:ext cx="316956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385467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0600" y="1524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Fe-Pt nanoparticles self assembly by drop coating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2819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Transmission electron microscope image of self-assembled layer of 6 nm diameter Fe–Pt nanoparticles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11640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Here particle size is only 6nm, similar result for </a:t>
            </a:r>
            <a:r>
              <a:rPr lang="en-US" dirty="0" smtClean="0">
                <a:solidFill>
                  <a:srgbClr val="C00000"/>
                </a:solidFill>
              </a:rPr>
              <a:t>4nm</a:t>
            </a:r>
            <a:r>
              <a:rPr lang="en-US" dirty="0" smtClean="0">
                <a:solidFill>
                  <a:srgbClr val="0033CC"/>
                </a:solidFill>
              </a:rPr>
              <a:t> particle. (Typical nanosphere lithography uses particle &gt;100nm for better ordering)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Fe-Pt is a good magnetic material, and this technique has been considered promising for bit-patterned magnetic recording (one particle, one bit; 17 </a:t>
            </a:r>
            <a:r>
              <a:rPr lang="en-US" dirty="0" err="1" smtClean="0">
                <a:solidFill>
                  <a:srgbClr val="0033CC"/>
                </a:solidFill>
              </a:rPr>
              <a:t>Tbit</a:t>
            </a:r>
            <a:r>
              <a:rPr lang="en-US" dirty="0" smtClean="0">
                <a:solidFill>
                  <a:srgbClr val="0033CC"/>
                </a:solidFill>
              </a:rPr>
              <a:t>/in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Though today guided </a:t>
            </a:r>
            <a:r>
              <a:rPr lang="en-US" dirty="0" err="1" smtClean="0">
                <a:solidFill>
                  <a:srgbClr val="0033CC"/>
                </a:solidFill>
              </a:rPr>
              <a:t>di</a:t>
            </a:r>
            <a:r>
              <a:rPr lang="en-US" dirty="0" smtClean="0">
                <a:solidFill>
                  <a:srgbClr val="0033CC"/>
                </a:solidFill>
              </a:rPr>
              <a:t>-block copolymer self assembly draws a lot more attention.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829" y="6477000"/>
            <a:ext cx="7893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IBM, “Lithography and self-assembly for nanometer scale magnetism”, Microelectronic Engineering, 61–62, 569–575 (2002)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14600" y="7620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Substrate cleaning is important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352871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Piranha/RCA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Piranha: concentrated sulfuric acid and 30% hydrogen peroxide, usually 3:1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RCA #1: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O/NH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OH/H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=5:1:1, 80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505271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Chromic/sulfuric acid bath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Chromium trioxide in concentrated sulfuric acid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98959"/>
            <a:ext cx="4114800" cy="367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586693"/>
            <a:ext cx="4117617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631842" y="1279267"/>
            <a:ext cx="162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900nm spheres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6324600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http://en.wikipedia.org/wiki/Piranha_solution</a:t>
            </a:r>
          </a:p>
          <a:p>
            <a:r>
              <a:rPr lang="en-US" sz="1200" dirty="0" smtClean="0"/>
              <a:t>http://en.wikipedia.org/wiki/RCA_clean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849868"/>
            <a:ext cx="881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Surface needs to be very clean, with low (ideally &lt;20</a:t>
            </a:r>
            <a:r>
              <a:rPr lang="en-US" baseline="30000" dirty="0" smtClean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) contact angle for the sphere solution.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6738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When sphere adhesion to substrate is too strong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1000" y="12954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Ionic assembly → inhomogeneous layers, high adhesion to the substrate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2247448"/>
            <a:ext cx="3810001" cy="329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95783"/>
            <a:ext cx="4038600" cy="386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0" y="5638800"/>
            <a:ext cx="654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Low sphere adhesion is needed for periodic structures.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Adhesion force needs to be &lt;&lt; capillary force due to surface tension 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3771900" cy="399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0" y="1524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Surfactant helps to spread out the spheres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5626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Nanosphere assembly by spin coating, using surfactant TritonX-100.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Sphere spreads across the entire surface, making concentration “looks” too low.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Need increase sphere concentration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762000" y="1600200"/>
            <a:ext cx="76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After annealing, a second </a:t>
            </a:r>
            <a:r>
              <a:rPr lang="en-US" dirty="0" err="1" smtClean="0">
                <a:solidFill>
                  <a:srgbClr val="0033CC"/>
                </a:solidFill>
              </a:rPr>
              <a:t>opaline</a:t>
            </a:r>
            <a:r>
              <a:rPr lang="en-US" dirty="0" smtClean="0">
                <a:solidFill>
                  <a:srgbClr val="0033CC"/>
                </a:solidFill>
              </a:rPr>
              <a:t> film can be crystallized on top of these films and so on, in order to form m</a:t>
            </a:r>
            <a:r>
              <a:rPr lang="en-US" sz="1800" dirty="0" smtClean="0">
                <a:solidFill>
                  <a:srgbClr val="0033CC"/>
                </a:solidFill>
              </a:rPr>
              <a:t>ultilayer films </a:t>
            </a:r>
            <a:r>
              <a:rPr lang="en-US" sz="1800" dirty="0">
                <a:solidFill>
                  <a:srgbClr val="0033CC"/>
                </a:solidFill>
              </a:rPr>
              <a:t>composed </a:t>
            </a:r>
            <a:r>
              <a:rPr lang="en-US" sz="1800" dirty="0" smtClean="0">
                <a:solidFill>
                  <a:srgbClr val="0033CC"/>
                </a:solidFill>
              </a:rPr>
              <a:t>of </a:t>
            </a:r>
            <a:r>
              <a:rPr lang="en-US" sz="1800" dirty="0">
                <a:solidFill>
                  <a:srgbClr val="0033CC"/>
                </a:solidFill>
              </a:rPr>
              <a:t>functional opal layers of spheres with different lattice constants.</a:t>
            </a:r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1690688" y="1714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533400" y="2971800"/>
          <a:ext cx="3837863" cy="2514600"/>
        </p:xfrm>
        <a:graphic>
          <a:graphicData uri="http://schemas.openxmlformats.org/presentationml/2006/ole">
            <p:oleObj spid="_x0000_s60418" r:id="rId3" imgW="7609524" imgH="4525007" progId="PBrush">
              <p:embed/>
            </p:oleObj>
          </a:graphicData>
        </a:graphic>
      </p:graphicFrame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69545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1" name="Object 9"/>
          <p:cNvGraphicFramePr>
            <a:graphicFrameLocks noChangeAspect="1"/>
          </p:cNvGraphicFramePr>
          <p:nvPr/>
        </p:nvGraphicFramePr>
        <p:xfrm>
          <a:off x="4876799" y="2971800"/>
          <a:ext cx="3971925" cy="2590800"/>
        </p:xfrm>
        <a:graphic>
          <a:graphicData uri="http://schemas.openxmlformats.org/presentationml/2006/ole">
            <p:oleObj spid="_x0000_s60419" r:id="rId4" imgW="7895238" imgH="5152381" progId="PBrush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03236" y="304800"/>
            <a:ext cx="737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Multi-layer sphere with different lattice constants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094" y="2438400"/>
            <a:ext cx="6428106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Nanoparticle self assembly (nanosphere lithography)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Nanofabrication using nanosphere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nanoparticle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Applications of nanosphere lithography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848600" cy="445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0" y="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Nanosphere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6504801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J. C. </a:t>
            </a:r>
            <a:r>
              <a:rPr lang="en-US" sz="1200" dirty="0" err="1" smtClean="0"/>
              <a:t>Hulteen</a:t>
            </a:r>
            <a:r>
              <a:rPr lang="en-US" sz="1200" dirty="0" smtClean="0"/>
              <a:t>, et al., J. Vac. Sci. Technol. A, 13, 1553 (1995).</a:t>
            </a:r>
            <a:endParaRPr lang="en-US" sz="1200" dirty="0"/>
          </a:p>
        </p:txBody>
      </p: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5200650"/>
            <a:ext cx="678973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299304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990600"/>
            <a:ext cx="2743200" cy="264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971800" y="0"/>
            <a:ext cx="381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Size and spacing control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505200"/>
            <a:ext cx="3200400" cy="320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724400" y="56388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D = 542 nm</a:t>
            </a:r>
          </a:p>
          <a:p>
            <a:r>
              <a:rPr lang="pt-BR" dirty="0" smtClean="0">
                <a:solidFill>
                  <a:srgbClr val="0033CC"/>
                </a:solidFill>
              </a:rPr>
              <a:t>a = 126 nm; d</a:t>
            </a:r>
            <a:r>
              <a:rPr lang="pt-BR" baseline="-25000" dirty="0" smtClean="0">
                <a:solidFill>
                  <a:srgbClr val="0033CC"/>
                </a:solidFill>
              </a:rPr>
              <a:t>ip</a:t>
            </a:r>
            <a:r>
              <a:rPr lang="pt-BR" dirty="0" smtClean="0">
                <a:solidFill>
                  <a:srgbClr val="0033CC"/>
                </a:solidFill>
              </a:rPr>
              <a:t> = 313 nm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4528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7165" y="1295400"/>
            <a:ext cx="438583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82666" y="152400"/>
            <a:ext cx="5208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Self assembly of colloidal particles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730" y="4343400"/>
            <a:ext cx="611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2D self assembly (mono-layer)                             3D self assembly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181600"/>
            <a:ext cx="818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Typical particle size 100-1000nm, larger is easier to assembly into more regular arrays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457200"/>
            <a:ext cx="6525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Nanosphere lithography: double layer mask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990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704301" cy="423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02268"/>
            <a:ext cx="6985000" cy="477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219200" y="5879068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b="1" dirty="0" smtClean="0">
                <a:solidFill>
                  <a:srgbClr val="0033CC"/>
                </a:solidFill>
              </a:rPr>
              <a:t>D=        542 nm                       401 nm                      266 nm                    165 nm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688068"/>
            <a:ext cx="125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Single layer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278868"/>
            <a:ext cx="137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Double layer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152400"/>
            <a:ext cx="5274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Size-tunable Ag nanoparticle arrays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6504801"/>
            <a:ext cx="754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smtClean="0"/>
              <a:t>J. C. Hulteen, D. A. Treichel, M. T. Smith, M. L. Duval, T. R. Jensen, </a:t>
            </a:r>
            <a:r>
              <a:rPr lang="de-DE" sz="1200" dirty="0" smtClean="0"/>
              <a:t>R. P. Van Duyne, J. Phys. Chem. B, 3854-3863 (1999).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990600"/>
            <a:ext cx="8839200" cy="534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66800" y="228600"/>
            <a:ext cx="7389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New structural motifs for nanosphere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92" y="1066800"/>
            <a:ext cx="8763308" cy="500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17475" y="304800"/>
            <a:ext cx="5878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Angle resolved nanosphere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67200" y="6477000"/>
            <a:ext cx="426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C. L. Haynes, R. P. Van </a:t>
            </a:r>
            <a:r>
              <a:rPr lang="en-US" sz="1200" dirty="0" err="1" smtClean="0"/>
              <a:t>Duyne</a:t>
            </a:r>
            <a:r>
              <a:rPr lang="en-US" sz="1200" dirty="0" smtClean="0"/>
              <a:t>, J. Phys. Chem. B, 105, 5599 (2001).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05600" cy="436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17475" y="304800"/>
            <a:ext cx="5878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Angle resolved nanosphere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71600" y="59436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 nm gap spacing is achievable experimentally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6477000"/>
            <a:ext cx="426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C. L. Haynes, R. P. Van </a:t>
            </a:r>
            <a:r>
              <a:rPr lang="en-US" sz="1200" dirty="0" err="1" smtClean="0"/>
              <a:t>Duyne</a:t>
            </a:r>
            <a:r>
              <a:rPr lang="en-US" sz="1200" dirty="0" smtClean="0"/>
              <a:t>, J. Phys. Chem. B, 105, 5599 (2001).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00200" y="1524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ko-KR" sz="2800" dirty="0" smtClean="0">
                <a:solidFill>
                  <a:srgbClr val="0033CC"/>
                </a:solidFill>
              </a:rPr>
              <a:t>Nano-crescent by nanosphere lithography</a:t>
            </a:r>
            <a:endParaRPr lang="en-US" altLang="ko-KR" sz="2800" dirty="0">
              <a:solidFill>
                <a:srgbClr val="0033CC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64195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0" y="1219200"/>
            <a:ext cx="289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(a-d) for crescent-shaped nano-holes; 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(e−h) for nano-crescents.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10000"/>
            <a:ext cx="47625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4203918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SEM images (false color) of (a, d) random arrayed and (b, e) single structures and (c, f) a conceptual illustration of molecular detection for (a−c) crescent-shaped nano-holes and (d−f) nano-crescents. The crescent-shaped nano-hole achieves sharper tips with &lt;10 nm radius of curvature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248400"/>
            <a:ext cx="32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Luke P. Lee, “Optical Properties of the Crescent-Shaped </a:t>
            </a:r>
            <a:r>
              <a:rPr lang="en-US" sz="1200" dirty="0" err="1" smtClean="0"/>
              <a:t>Nanohole</a:t>
            </a:r>
            <a:r>
              <a:rPr lang="en-US" sz="1200" dirty="0" smtClean="0"/>
              <a:t> Antenna”, Nano </a:t>
            </a:r>
            <a:r>
              <a:rPr lang="en-US" sz="1200" dirty="0" err="1" smtClean="0"/>
              <a:t>Lett</a:t>
            </a:r>
            <a:r>
              <a:rPr lang="en-US" sz="1200" dirty="0" smtClean="0"/>
              <a:t>. 2009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ko-KR" sz="2800" dirty="0" smtClean="0">
                <a:solidFill>
                  <a:srgbClr val="0033CC"/>
                </a:solidFill>
              </a:rPr>
              <a:t>Nano-grails by nanosphere lithography</a:t>
            </a:r>
            <a:endParaRPr lang="en-US" altLang="ko-KR" sz="2800" dirty="0">
              <a:solidFill>
                <a:srgbClr val="0033CC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9600"/>
            <a:ext cx="385377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86200" y="677882"/>
            <a:ext cx="5181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AutoNum type="alphaLcParenR"/>
            </a:pPr>
            <a:r>
              <a:rPr lang="en-US" sz="1400" dirty="0" smtClean="0">
                <a:solidFill>
                  <a:srgbClr val="0033CC"/>
                </a:solidFill>
              </a:rPr>
              <a:t>Gold </a:t>
            </a:r>
            <a:r>
              <a:rPr lang="en-US" sz="1400" dirty="0" err="1" smtClean="0">
                <a:solidFill>
                  <a:srgbClr val="0033CC"/>
                </a:solidFill>
              </a:rPr>
              <a:t>nanograil</a:t>
            </a:r>
            <a:r>
              <a:rPr lang="en-US" sz="1400" dirty="0" smtClean="0">
                <a:solidFill>
                  <a:srgbClr val="0033CC"/>
                </a:solidFill>
              </a:rPr>
              <a:t> with three sharp ring edges.</a:t>
            </a:r>
          </a:p>
          <a:p>
            <a:pPr marL="233363" indent="-233363">
              <a:buAutoNum type="alphaLcParenR"/>
            </a:pPr>
            <a:r>
              <a:rPr lang="en-US" sz="1400" dirty="0" smtClean="0">
                <a:solidFill>
                  <a:srgbClr val="0033CC"/>
                </a:solidFill>
              </a:rPr>
              <a:t>The gold </a:t>
            </a:r>
            <a:r>
              <a:rPr lang="en-US" sz="1400" dirty="0" err="1" smtClean="0">
                <a:solidFill>
                  <a:srgbClr val="0033CC"/>
                </a:solidFill>
              </a:rPr>
              <a:t>nanograils</a:t>
            </a:r>
            <a:r>
              <a:rPr lang="en-US" sz="1400" dirty="0" smtClean="0">
                <a:solidFill>
                  <a:srgbClr val="0033CC"/>
                </a:solidFill>
              </a:rPr>
              <a:t> are characterized by the overall thickness of the gold layer (</a:t>
            </a:r>
            <a:r>
              <a:rPr lang="en-US" sz="1400" dirty="0" smtClean="0">
                <a:solidFill>
                  <a:srgbClr val="0033CC"/>
                </a:solidFill>
                <a:sym typeface="Symbol"/>
              </a:rPr>
              <a:t></a:t>
            </a:r>
            <a:r>
              <a:rPr lang="en-US" sz="1400" dirty="0" smtClean="0">
                <a:solidFill>
                  <a:srgbClr val="0033CC"/>
                </a:solidFill>
              </a:rPr>
              <a:t>), the diameter of the rings (D</a:t>
            </a:r>
            <a:r>
              <a:rPr lang="en-US" sz="1400" baseline="-25000" dirty="0" smtClean="0">
                <a:solidFill>
                  <a:srgbClr val="0033CC"/>
                </a:solidFill>
              </a:rPr>
              <a:t>1</a:t>
            </a:r>
            <a:r>
              <a:rPr lang="en-US" sz="1400" dirty="0" smtClean="0">
                <a:solidFill>
                  <a:srgbClr val="0033CC"/>
                </a:solidFill>
              </a:rPr>
              <a:t> and D</a:t>
            </a:r>
            <a:r>
              <a:rPr lang="en-US" sz="1400" baseline="-25000" dirty="0" smtClean="0">
                <a:solidFill>
                  <a:srgbClr val="0033CC"/>
                </a:solidFill>
              </a:rPr>
              <a:t>2</a:t>
            </a:r>
            <a:r>
              <a:rPr lang="en-US" sz="1400" dirty="0" smtClean="0">
                <a:solidFill>
                  <a:srgbClr val="0033CC"/>
                </a:solidFill>
              </a:rPr>
              <a:t>), and the vertical separation between the rings (h). </a:t>
            </a:r>
          </a:p>
          <a:p>
            <a:pPr marL="233363" indent="-233363">
              <a:buAutoNum type="alphaLcParenR"/>
            </a:pPr>
            <a:r>
              <a:rPr lang="en-US" sz="1400" dirty="0" smtClean="0">
                <a:solidFill>
                  <a:srgbClr val="0033CC"/>
                </a:solidFill>
              </a:rPr>
              <a:t>Schematic representation of the gold </a:t>
            </a:r>
            <a:r>
              <a:rPr lang="en-US" sz="1400" dirty="0" err="1" smtClean="0">
                <a:solidFill>
                  <a:srgbClr val="0033CC"/>
                </a:solidFill>
              </a:rPr>
              <a:t>nanograil</a:t>
            </a:r>
            <a:r>
              <a:rPr lang="en-US" sz="1400" dirty="0" smtClean="0">
                <a:solidFill>
                  <a:srgbClr val="0033CC"/>
                </a:solidFill>
              </a:rPr>
              <a:t> fabrication: </a:t>
            </a:r>
          </a:p>
          <a:p>
            <a:pPr lvl="1" indent="-223838">
              <a:buFont typeface="+mj-lt"/>
              <a:buAutoNum type="arabicParenR"/>
            </a:pPr>
            <a:r>
              <a:rPr lang="en-US" sz="1400" dirty="0" smtClean="0">
                <a:solidFill>
                  <a:srgbClr val="0033CC"/>
                </a:solidFill>
              </a:rPr>
              <a:t>Silica colloidal particles (diameter 610nm) are spin-coated onto the 150nm thick polystyrene film, </a:t>
            </a:r>
          </a:p>
          <a:p>
            <a:pPr lvl="1" indent="-223838">
              <a:buFont typeface="+mj-lt"/>
              <a:buAutoNum type="arabicParenR"/>
            </a:pPr>
            <a:r>
              <a:rPr lang="en-US" sz="1400" dirty="0" smtClean="0">
                <a:solidFill>
                  <a:srgbClr val="0033CC"/>
                </a:solidFill>
              </a:rPr>
              <a:t>The particles are embedded in the polystyrene film.</a:t>
            </a:r>
          </a:p>
          <a:p>
            <a:pPr lvl="1" indent="-223838">
              <a:buFont typeface="+mj-lt"/>
              <a:buAutoNum type="arabicParenR"/>
            </a:pPr>
            <a:r>
              <a:rPr lang="en-US" sz="1400" dirty="0" smtClean="0">
                <a:solidFill>
                  <a:srgbClr val="0033CC"/>
                </a:solidFill>
              </a:rPr>
              <a:t>A two-step reactive ion etching process with CF</a:t>
            </a:r>
            <a:r>
              <a:rPr lang="en-US" sz="1400" baseline="-25000" dirty="0" smtClean="0">
                <a:solidFill>
                  <a:srgbClr val="0033CC"/>
                </a:solidFill>
              </a:rPr>
              <a:t>4</a:t>
            </a:r>
            <a:r>
              <a:rPr lang="en-US" sz="1400" dirty="0" smtClean="0">
                <a:solidFill>
                  <a:srgbClr val="0033CC"/>
                </a:solidFill>
              </a:rPr>
              <a:t> and O</a:t>
            </a:r>
            <a:r>
              <a:rPr lang="en-US" sz="1400" baseline="-25000" dirty="0" smtClean="0">
                <a:solidFill>
                  <a:srgbClr val="0033CC"/>
                </a:solidFill>
              </a:rPr>
              <a:t>2</a:t>
            </a:r>
            <a:r>
              <a:rPr lang="en-US" sz="1400" dirty="0" smtClean="0">
                <a:solidFill>
                  <a:srgbClr val="0033CC"/>
                </a:solidFill>
              </a:rPr>
              <a:t> is performed to reduce the particle size and to remove the underlying polystyrene layer.</a:t>
            </a:r>
          </a:p>
          <a:p>
            <a:pPr lvl="1" indent="-223838">
              <a:buFont typeface="+mj-lt"/>
              <a:buAutoNum type="arabicParenR"/>
            </a:pPr>
            <a:r>
              <a:rPr lang="en-US" sz="1400" dirty="0" smtClean="0">
                <a:solidFill>
                  <a:srgbClr val="0033CC"/>
                </a:solidFill>
              </a:rPr>
              <a:t>A thin layer of gold (40nm) is sputtered onto the whole structure.</a:t>
            </a:r>
          </a:p>
          <a:p>
            <a:pPr lvl="1" indent="-223838">
              <a:buFont typeface="+mj-lt"/>
              <a:buAutoNum type="arabicParenR"/>
            </a:pPr>
            <a:r>
              <a:rPr lang="en-US" sz="1400" dirty="0" err="1" smtClean="0">
                <a:solidFill>
                  <a:srgbClr val="0033CC"/>
                </a:solidFill>
              </a:rPr>
              <a:t>Ar</a:t>
            </a:r>
            <a:r>
              <a:rPr lang="en-US" sz="1400" dirty="0" smtClean="0">
                <a:solidFill>
                  <a:srgbClr val="0033CC"/>
                </a:solidFill>
              </a:rPr>
              <a:t> ion milling is performed to partly remove the deposited gold. The remaining silica particles are dissolved using a dilute HF solution (5 </a:t>
            </a:r>
            <a:r>
              <a:rPr lang="en-US" sz="1400" dirty="0" err="1" smtClean="0">
                <a:solidFill>
                  <a:srgbClr val="0033CC"/>
                </a:solidFill>
              </a:rPr>
              <a:t>vol</a:t>
            </a:r>
            <a:r>
              <a:rPr lang="en-US" sz="1400" dirty="0" smtClean="0">
                <a:solidFill>
                  <a:srgbClr val="0033CC"/>
                </a:solidFill>
              </a:rPr>
              <a:t> %). </a:t>
            </a:r>
          </a:p>
          <a:p>
            <a:pPr marL="233363" indent="-233363">
              <a:buAutoNum type="alphaLcParenR"/>
            </a:pPr>
            <a:r>
              <a:rPr lang="en-US" sz="1400" dirty="0" smtClean="0">
                <a:solidFill>
                  <a:srgbClr val="0033CC"/>
                </a:solidFill>
              </a:rPr>
              <a:t>SEM images with tilted view-angles of 30</a:t>
            </a:r>
            <a:r>
              <a:rPr lang="en-US" sz="1400" baseline="30000" dirty="0" smtClean="0">
                <a:solidFill>
                  <a:srgbClr val="0033CC"/>
                </a:solidFill>
              </a:rPr>
              <a:t>o</a:t>
            </a:r>
            <a:r>
              <a:rPr lang="en-US" sz="1400" dirty="0" smtClean="0">
                <a:solidFill>
                  <a:srgbClr val="0033CC"/>
                </a:solidFill>
              </a:rPr>
              <a:t>.</a:t>
            </a:r>
          </a:p>
          <a:p>
            <a:pPr marL="233363" indent="-233363">
              <a:buAutoNum type="alphaLcParenR"/>
            </a:pPr>
            <a:r>
              <a:rPr lang="en-US" sz="1400" dirty="0" smtClean="0">
                <a:solidFill>
                  <a:srgbClr val="0033CC"/>
                </a:solidFill>
              </a:rPr>
              <a:t>SEM images with 90</a:t>
            </a:r>
            <a:r>
              <a:rPr lang="en-US" sz="1400" baseline="30000" dirty="0" smtClean="0">
                <a:solidFill>
                  <a:srgbClr val="0033CC"/>
                </a:solidFill>
              </a:rPr>
              <a:t>o</a:t>
            </a:r>
            <a:r>
              <a:rPr lang="en-US" sz="1400" dirty="0" smtClean="0">
                <a:solidFill>
                  <a:srgbClr val="0033CC"/>
                </a:solidFill>
              </a:rPr>
              <a:t> tilt angle (side view). Scale bars are 500nm.</a:t>
            </a:r>
            <a:endParaRPr lang="en-US" sz="1400" dirty="0">
              <a:solidFill>
                <a:srgbClr val="0033CC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962400"/>
            <a:ext cx="2351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181600"/>
            <a:ext cx="1143000" cy="30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6324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81400" y="492496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Optical properties of the gold </a:t>
            </a:r>
            <a:r>
              <a:rPr lang="en-US" sz="1600" dirty="0" err="1" smtClean="0">
                <a:solidFill>
                  <a:srgbClr val="7030A0"/>
                </a:solidFill>
              </a:rPr>
              <a:t>nanograil</a:t>
            </a:r>
            <a:r>
              <a:rPr lang="en-US" sz="1600" dirty="0" smtClean="0">
                <a:solidFill>
                  <a:srgbClr val="7030A0"/>
                </a:solidFill>
              </a:rPr>
              <a:t> array with D</a:t>
            </a:r>
            <a:r>
              <a:rPr lang="en-US" sz="1600" baseline="-25000" dirty="0" smtClean="0">
                <a:solidFill>
                  <a:srgbClr val="7030A0"/>
                </a:solidFill>
              </a:rPr>
              <a:t>1</a:t>
            </a:r>
            <a:r>
              <a:rPr lang="en-US" sz="1600" dirty="0" smtClean="0">
                <a:solidFill>
                  <a:srgbClr val="7030A0"/>
                </a:solidFill>
              </a:rPr>
              <a:t>=471nm, D</a:t>
            </a:r>
            <a:r>
              <a:rPr lang="en-US" sz="1600" baseline="-25000" dirty="0" smtClean="0">
                <a:solidFill>
                  <a:srgbClr val="7030A0"/>
                </a:solidFill>
              </a:rPr>
              <a:t>2</a:t>
            </a:r>
            <a:r>
              <a:rPr lang="en-US" sz="1600" dirty="0" smtClean="0">
                <a:solidFill>
                  <a:srgbClr val="7030A0"/>
                </a:solidFill>
              </a:rPr>
              <a:t>=225nm, h=118nm, and 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</a:t>
            </a:r>
            <a:r>
              <a:rPr lang="en-US" sz="1600" dirty="0" smtClean="0">
                <a:solidFill>
                  <a:srgbClr val="7030A0"/>
                </a:solidFill>
              </a:rPr>
              <a:t>=15nm. Lattice constant of the hexagonal array is 610nm.</a:t>
            </a:r>
          </a:p>
          <a:p>
            <a:r>
              <a:rPr lang="en-US" sz="1600" dirty="0" smtClean="0">
                <a:solidFill>
                  <a:srgbClr val="7030A0"/>
                </a:solidFill>
              </a:rPr>
              <a:t>Calculated electric field intensity (E</a:t>
            </a:r>
            <a:r>
              <a:rPr lang="en-US" sz="1600" baseline="30000" dirty="0" smtClean="0">
                <a:solidFill>
                  <a:srgbClr val="7030A0"/>
                </a:solidFill>
              </a:rPr>
              <a:t>2</a:t>
            </a:r>
            <a:r>
              <a:rPr lang="en-US" sz="1600" dirty="0" smtClean="0">
                <a:solidFill>
                  <a:srgbClr val="7030A0"/>
                </a:solidFill>
              </a:rPr>
              <a:t>) distributions of the two pronounced plasmon resonances (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=1651nm and 728nm</a:t>
            </a:r>
            <a:r>
              <a:rPr lang="en-US" sz="1600" dirty="0" smtClean="0">
                <a:solidFill>
                  <a:srgbClr val="7030A0"/>
                </a:solidFill>
              </a:rPr>
              <a:t>)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3091" y="6324600"/>
            <a:ext cx="3282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“Gold ‘‘</a:t>
            </a:r>
            <a:r>
              <a:rPr lang="en-US" sz="1200" dirty="0" err="1" smtClean="0"/>
              <a:t>Nanograils</a:t>
            </a:r>
            <a:r>
              <a:rPr lang="en-US" sz="1200" dirty="0" smtClean="0"/>
              <a:t>’’ with Tunable Dipolar Multiple</a:t>
            </a:r>
          </a:p>
          <a:p>
            <a:r>
              <a:rPr lang="en-US" sz="1200" dirty="0" smtClean="0"/>
              <a:t>Plasmon Resonances”, Advanced Materials, 2009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6800" y="228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Sphere shrinkage for nano-hole array fabrication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2895600" cy="395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657600" cy="319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4800" y="49530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Etch nanosphere array in an oxygen plasma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463927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Evaporate metal and remove nano-spheres, leaving hexagonal array of holes in a metal film.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28600"/>
            <a:ext cx="783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Advantage/disadvantages of nanosphere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" y="990600"/>
            <a:ext cx="4191000" cy="536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400"/>
              </a:spcAft>
            </a:pPr>
            <a:r>
              <a:rPr lang="en-US" dirty="0" smtClean="0">
                <a:solidFill>
                  <a:srgbClr val="C00000"/>
                </a:solidFill>
              </a:rPr>
              <a:t>Advantage: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Fast parallel patterning</a:t>
            </a:r>
            <a:endParaRPr lang="en-US" baseline="30000" dirty="0" smtClean="0">
              <a:solidFill>
                <a:srgbClr val="0033CC"/>
              </a:solidFill>
            </a:endParaRP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Simple, inexpensive: &lt; $1/sample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lot easier and cheaper than block copolymer self assembly and AAO process </a:t>
            </a:r>
            <a:r>
              <a:rPr lang="en-US" sz="1400" dirty="0" smtClean="0">
                <a:solidFill>
                  <a:srgbClr val="0033CC"/>
                </a:solidFill>
              </a:rPr>
              <a:t>(AAO - anodized aluminum oxide)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Materials and substrate general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Minimum feature size is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20nm</a:t>
            </a:r>
          </a:p>
          <a:p>
            <a:pPr marL="177800" indent="-177800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Precise control of nanoparticle size and nano-gaps</a:t>
            </a:r>
          </a:p>
          <a:p>
            <a:pPr marL="176213" indent="-176213">
              <a:spcAft>
                <a:spcPts val="400"/>
              </a:spcAft>
            </a:pPr>
            <a:r>
              <a:rPr lang="en-US" dirty="0" smtClean="0">
                <a:solidFill>
                  <a:srgbClr val="C00000"/>
                </a:solidFill>
              </a:rPr>
              <a:t>Disadvantage: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 arbitrary patterns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 independent control of in-plane size and spacing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0.1 – 1% defects from nanosphere poly-</a:t>
            </a:r>
            <a:r>
              <a:rPr lang="en-US" dirty="0" err="1" smtClean="0">
                <a:solidFill>
                  <a:srgbClr val="0033CC"/>
                </a:solidFill>
              </a:rPr>
              <a:t>dispersity</a:t>
            </a:r>
            <a:r>
              <a:rPr lang="en-US" dirty="0" smtClean="0">
                <a:solidFill>
                  <a:srgbClr val="0033CC"/>
                </a:solidFill>
              </a:rPr>
              <a:t>, line defects, point Defects</a:t>
            </a:r>
          </a:p>
          <a:p>
            <a:pPr marL="176213" indent="-176213">
              <a:spcAft>
                <a:spcPts val="4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Polycrystalline domains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838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284" y="3200400"/>
            <a:ext cx="3502516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094" y="2438400"/>
            <a:ext cx="6428106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Nanoparticle self assembly (nanosphere lithography)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Nanofabrication using nanosphere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Guided nanoparticle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Applications of nanosphere lithography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38200"/>
            <a:ext cx="26765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1725" y="1409700"/>
            <a:ext cx="2581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657600"/>
            <a:ext cx="2066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581400"/>
            <a:ext cx="23812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505200"/>
            <a:ext cx="2381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5638800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152400"/>
            <a:ext cx="834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Common techniques for colloidal particles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1" y="2667000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Sedimentation from bulk liquid, 3D,  low cost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260246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Evaporation of solvent, </a:t>
            </a:r>
            <a:r>
              <a:rPr lang="en-US" dirty="0" smtClean="0">
                <a:solidFill>
                  <a:srgbClr val="C00000"/>
                </a:solidFill>
              </a:rPr>
              <a:t>2D</a:t>
            </a:r>
            <a:r>
              <a:rPr lang="en-US" dirty="0" smtClean="0">
                <a:solidFill>
                  <a:srgbClr val="0033CC"/>
                </a:solidFill>
              </a:rPr>
              <a:t> or 3D, most popular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53201" y="2667000"/>
            <a:ext cx="198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Adsorption, </a:t>
            </a:r>
            <a:r>
              <a:rPr lang="en-US" dirty="0" smtClean="0">
                <a:solidFill>
                  <a:srgbClr val="C00000"/>
                </a:solidFill>
              </a:rPr>
              <a:t>2D</a:t>
            </a:r>
            <a:r>
              <a:rPr lang="en-US" dirty="0" smtClean="0">
                <a:solidFill>
                  <a:srgbClr val="0033CC"/>
                </a:solidFill>
              </a:rPr>
              <a:t> or 3D (layer by layer)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4495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External force field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(electric, magnetic), 1D </a:t>
            </a:r>
            <a:r>
              <a:rPr lang="en-US" dirty="0" smtClean="0">
                <a:solidFill>
                  <a:srgbClr val="C00000"/>
                </a:solidFill>
              </a:rPr>
              <a:t>2D</a:t>
            </a:r>
            <a:r>
              <a:rPr lang="en-US" dirty="0" smtClean="0">
                <a:solidFill>
                  <a:srgbClr val="0033CC"/>
                </a:solidFill>
              </a:rPr>
              <a:t> or 3D, not scalable to large area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4495800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Bio-specific, 1D </a:t>
            </a:r>
            <a:r>
              <a:rPr lang="en-US" dirty="0" smtClean="0">
                <a:solidFill>
                  <a:srgbClr val="C00000"/>
                </a:solidFill>
              </a:rPr>
              <a:t>2D</a:t>
            </a:r>
            <a:r>
              <a:rPr lang="en-US" dirty="0" smtClean="0">
                <a:solidFill>
                  <a:srgbClr val="0033CC"/>
                </a:solidFill>
              </a:rPr>
              <a:t> or 3D, high cost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4495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Templated on surfaces, 1D </a:t>
            </a:r>
            <a:r>
              <a:rPr lang="en-US" dirty="0" smtClean="0">
                <a:solidFill>
                  <a:srgbClr val="C00000"/>
                </a:solidFill>
              </a:rPr>
              <a:t>2D</a:t>
            </a:r>
            <a:r>
              <a:rPr lang="en-US" dirty="0" smtClean="0">
                <a:solidFill>
                  <a:srgbClr val="0033CC"/>
                </a:solidFill>
              </a:rPr>
              <a:t> or 3D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5791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Templated on droplets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6019800"/>
            <a:ext cx="326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“Materials Fabricated by Micro- and Nanoparticle</a:t>
            </a:r>
          </a:p>
          <a:p>
            <a:r>
              <a:rPr lang="en-US" sz="1200" dirty="0" smtClean="0"/>
              <a:t>Assembly – The Challenging Path from Science to</a:t>
            </a:r>
          </a:p>
          <a:p>
            <a:r>
              <a:rPr lang="en-US" sz="1200" dirty="0" smtClean="0"/>
              <a:t>Engineering”, Advanced Materials, 2009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3124200" y="762000"/>
            <a:ext cx="2819400" cy="251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52400"/>
            <a:ext cx="6970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Methods for guided nanosphere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20669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438400"/>
            <a:ext cx="23812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2381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495800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3200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External force field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(electric, magnetic), 1D 2D or 3D, not scalable to large area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3276600"/>
            <a:ext cx="2590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Bio-specific, 1D 2D or 3D, high cost </a:t>
            </a:r>
            <a:r>
              <a:rPr lang="en-US" sz="1600" dirty="0" smtClean="0">
                <a:solidFill>
                  <a:srgbClr val="0033CC"/>
                </a:solidFill>
              </a:rPr>
              <a:t>(antigen-antibody or DNA-</a:t>
            </a:r>
            <a:r>
              <a:rPr lang="en-US" sz="1600" dirty="0" err="1" smtClean="0">
                <a:solidFill>
                  <a:srgbClr val="0033CC"/>
                </a:solidFill>
              </a:rPr>
              <a:t>cDNA</a:t>
            </a:r>
            <a:r>
              <a:rPr lang="en-US" sz="1600" dirty="0" smtClean="0">
                <a:solidFill>
                  <a:srgbClr val="0033CC"/>
                </a:solidFill>
              </a:rPr>
              <a:t> binding)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638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Templated on surfaces, 1D 2D or 3D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56782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Templated on droplets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838200"/>
            <a:ext cx="8305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Self assembly only generates lattice-like  periodical array, which is useful for data storage, photonic crystals…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For even broader applications, it needs to be guided to form 1D structure, arbitrary configurations on pre-patterned surface…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286000"/>
            <a:ext cx="3607165" cy="108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505200"/>
            <a:ext cx="278269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4000" y="5943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Guided self-assembly of nanoparticles by surface topography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Guided nano-sphere assembly on patterned substrate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73755"/>
            <a:ext cx="5257800" cy="448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257800" y="1079242"/>
            <a:ext cx="381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Convective assembly is obtained on wetting substrates for contact angle values below 20°. The assembly mechanism is driven by the convective flow of solvent induced by evaporation at the contact line of the droplet: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(a) </a:t>
            </a:r>
            <a:r>
              <a:rPr lang="en-US" sz="1600" dirty="0" smtClean="0">
                <a:solidFill>
                  <a:srgbClr val="0033CC"/>
                </a:solidFill>
              </a:rPr>
              <a:t>on flat surfaces, continuous 2D layers of packed particles are formed.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(c) </a:t>
            </a:r>
            <a:r>
              <a:rPr lang="en-US" sz="1600" dirty="0" smtClean="0">
                <a:solidFill>
                  <a:srgbClr val="0033CC"/>
                </a:solidFill>
              </a:rPr>
              <a:t>on patterned surfaces, 2D discontinuous arrangements are formed.</a:t>
            </a:r>
          </a:p>
          <a:p>
            <a:endParaRPr lang="en-US" sz="1600" dirty="0" smtClean="0">
              <a:solidFill>
                <a:srgbClr val="0033CC"/>
              </a:solidFill>
            </a:endParaRPr>
          </a:p>
          <a:p>
            <a:r>
              <a:rPr lang="en-US" sz="1600" dirty="0" smtClean="0">
                <a:solidFill>
                  <a:srgbClr val="7030A0"/>
                </a:solidFill>
              </a:rPr>
              <a:t>When contact angle &gt; 20° :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(b) </a:t>
            </a:r>
            <a:r>
              <a:rPr lang="en-US" sz="1600" dirty="0" smtClean="0">
                <a:solidFill>
                  <a:srgbClr val="0033CC"/>
                </a:solidFill>
              </a:rPr>
              <a:t>on flat surfaces, no sphere deposition occurs.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(d) </a:t>
            </a:r>
            <a:r>
              <a:rPr lang="en-US" sz="1600" dirty="0" smtClean="0">
                <a:solidFill>
                  <a:srgbClr val="0033CC"/>
                </a:solidFill>
              </a:rPr>
              <a:t>on patterned surface, the combined effect of geometrical confinement and capillary forces created when the meniscus is pinned on the structures of a patterned substrate can be used to deposit only one or a few particles.</a:t>
            </a:r>
            <a:endParaRPr lang="en-US" sz="1600" dirty="0">
              <a:solidFill>
                <a:srgbClr val="0033CC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3400" y="65048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Malaquin</a:t>
            </a:r>
            <a:r>
              <a:rPr lang="en-US" sz="1200" dirty="0" smtClean="0"/>
              <a:t> et al. “Controlled particle placement through convective and capillary assembly”, Langmuir, 23, 11513-11521 (2007).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537377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562600" y="914400"/>
            <a:ext cx="35814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2D arrangement of 500nm PS particles created by convective assembly on a 200nm-deep patterned PDMS substrate </a:t>
            </a:r>
          </a:p>
          <a:p>
            <a:pPr marL="228600" indent="-2286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After transferred by printing a gold-coated silicon wafer heated to 120°C. (glass transition temperature 105</a:t>
            </a:r>
            <a:r>
              <a:rPr lang="en-US" sz="1600" baseline="30000" dirty="0" smtClean="0">
                <a:solidFill>
                  <a:srgbClr val="0033CC"/>
                </a:solidFill>
              </a:rPr>
              <a:t>o</a:t>
            </a:r>
            <a:r>
              <a:rPr lang="en-US" sz="1600" dirty="0" smtClean="0">
                <a:solidFill>
                  <a:srgbClr val="0033CC"/>
                </a:solidFill>
              </a:rPr>
              <a:t>C, lower than120°C)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44625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Sparse arrays of 100nm gold nanoparticles assembled into 80nm-deep and 120nm-wide patterns in PDMS.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Guided nano-sphere assembly on patterned substrate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960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90436"/>
            <a:ext cx="3048000" cy="244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581400"/>
            <a:ext cx="31961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953000" y="6037422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PS particles (500nm) assembled into 500nm-deep and 1.7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micro-channels in PDMS.</a:t>
            </a:r>
            <a:endParaRPr lang="en-US" sz="16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Selective removal by micro-contact stripping (MCS)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68447"/>
            <a:ext cx="8586667" cy="56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 rot="5400000">
            <a:off x="8389223" y="5126736"/>
            <a:ext cx="137160" cy="79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6504801"/>
            <a:ext cx="243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Yao et al. Adv. Mater., 2004, 16(1)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516086" cy="328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444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PDMS mold (very soft), bead “contamination”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between the patterns (room temperature)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09800"/>
            <a:ext cx="3523242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867400" y="15240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PMMA mold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50bar 50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56388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Advantage of PMMA: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Larger areas more homogeneous stripping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0" y="990600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2μm lines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Selective removal by micro-contact stripping (MCS)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59942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0200" y="76200"/>
            <a:ext cx="6325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Guided by electrostatic and magnetic field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347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Electrostatic field can be created either by surface charge (e.g. OH</a:t>
            </a:r>
            <a:r>
              <a:rPr lang="en-US" baseline="30000" dirty="0" smtClean="0">
                <a:solidFill>
                  <a:srgbClr val="0033CC"/>
                </a:solidFill>
              </a:rPr>
              <a:t>-</a:t>
            </a:r>
            <a:r>
              <a:rPr lang="en-US" dirty="0" smtClean="0">
                <a:solidFill>
                  <a:srgbClr val="0033CC"/>
                </a:solidFill>
              </a:rPr>
              <a:t> group) or by patterned electrodes on substrates.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Magnetic field can be created by patterning permanent magnetic materials on surface </a:t>
            </a:r>
            <a:r>
              <a:rPr lang="en-US" sz="1600" dirty="0" smtClean="0">
                <a:solidFill>
                  <a:srgbClr val="0033CC"/>
                </a:solidFill>
              </a:rPr>
              <a:t>(if putting the whole sample in an external magnetic field, may agglomerate rather than assembly)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When assembly inside or from liquid, capillary force is important.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Difficult to assembly into 2D periodic array (1D is fine) due to repulsive forces among particles.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Magnetic particles can be a polymer sphere (&gt;100nm) encapsulating many super-paramagnetic (&lt;10nm) particles, in order to avoid agglomeratization when no external field. 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3239869"/>
            <a:ext cx="2895600" cy="109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4382869"/>
            <a:ext cx="266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Capillary force can push charged particles together.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011269"/>
            <a:ext cx="539728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924425"/>
            <a:ext cx="54768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91000" y="46876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Magnetically assisted self-assembly of magnetic particles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9400" y="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Field induced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685800"/>
            <a:ext cx="495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Magnetic field, large objects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Triangles, made of </a:t>
            </a:r>
            <a:r>
              <a:rPr lang="en-US" dirty="0" err="1" smtClean="0">
                <a:solidFill>
                  <a:srgbClr val="0033CC"/>
                </a:solidFill>
              </a:rPr>
              <a:t>polydimethylsiloxane</a:t>
            </a:r>
            <a:r>
              <a:rPr lang="en-US" dirty="0" smtClean="0">
                <a:solidFill>
                  <a:srgbClr val="0033CC"/>
                </a:solidFill>
              </a:rPr>
              <a:t> with magnetized strontium ferrite along the edges, self assemble on the surface of water. The different color triangles are oppositely magnetized so they are expected to have the strongest attractions. 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6858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33800" y="2390001"/>
            <a:ext cx="3538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http://mrsec.wisc.edu/Edetc/cineplex/self/index.html</a:t>
            </a:r>
            <a:endParaRPr lang="en-US" sz="1200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6177"/>
            <a:ext cx="3352800" cy="23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260777"/>
            <a:ext cx="339328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62600" y="5336977"/>
            <a:ext cx="94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Zoom 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6367046"/>
            <a:ext cx="393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50nm polystyrene particles in 50nm trenches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819400"/>
            <a:ext cx="5114925" cy="238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28600" y="53340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Schematic illustration of nanoscale electro-</a:t>
            </a:r>
            <a:r>
              <a:rPr lang="en-US" sz="1600" dirty="0" err="1" smtClean="0">
                <a:solidFill>
                  <a:srgbClr val="0033CC"/>
                </a:solidFill>
              </a:rPr>
              <a:t>phoretic</a:t>
            </a:r>
            <a:r>
              <a:rPr lang="en-US" sz="1600" dirty="0" smtClean="0">
                <a:solidFill>
                  <a:srgbClr val="0033CC"/>
                </a:solidFill>
              </a:rPr>
              <a:t> deposition of negatively charged nanoparticles onto the PMMA patterned anode substrate.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6248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“Large scale directed assembly of nanoparticles using </a:t>
            </a:r>
            <a:r>
              <a:rPr lang="en-US" sz="1200" dirty="0" err="1" smtClean="0"/>
              <a:t>nanotrench</a:t>
            </a:r>
            <a:r>
              <a:rPr lang="en-US" sz="1200" dirty="0" smtClean="0"/>
              <a:t> templates”, Appl. Phys. </a:t>
            </a:r>
            <a:r>
              <a:rPr lang="en-US" sz="1200" dirty="0" err="1" smtClean="0"/>
              <a:t>Lett</a:t>
            </a:r>
            <a:r>
              <a:rPr lang="en-US" sz="1200" dirty="0" smtClean="0"/>
              <a:t>., 2006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152400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1D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38800" y="1381304"/>
            <a:ext cx="35052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A–C) Colloidal assembly in external AC electric fields.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>
                <a:solidFill>
                  <a:srgbClr val="0033CC"/>
                </a:solidFill>
              </a:rPr>
              <a:t>Permanent chains from live yeast cells and </a:t>
            </a:r>
            <a:r>
              <a:rPr lang="en-US" dirty="0" err="1" smtClean="0">
                <a:solidFill>
                  <a:srgbClr val="0033CC"/>
                </a:solidFill>
              </a:rPr>
              <a:t>lectin</a:t>
            </a:r>
            <a:r>
              <a:rPr lang="en-US" dirty="0" smtClean="0">
                <a:solidFill>
                  <a:srgbClr val="0033CC"/>
                </a:solidFill>
              </a:rPr>
              <a:t>-functionalized micro-particles.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>
                <a:solidFill>
                  <a:srgbClr val="0033CC"/>
                </a:solidFill>
              </a:rPr>
              <a:t>Self-repairing micro-wires from gold nanoparticles.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>
                <a:solidFill>
                  <a:srgbClr val="0033CC"/>
                </a:solidFill>
              </a:rPr>
              <a:t>Zigzag chains from anisotropic microspheres in AC electrical field.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>
                <a:solidFill>
                  <a:srgbClr val="0033CC"/>
                </a:solidFill>
              </a:rPr>
              <a:t>Zigzag chains formed via </a:t>
            </a:r>
            <a:r>
              <a:rPr lang="en-US" dirty="0" err="1" smtClean="0">
                <a:solidFill>
                  <a:srgbClr val="0033CC"/>
                </a:solidFill>
              </a:rPr>
              <a:t>templated</a:t>
            </a:r>
            <a:r>
              <a:rPr lang="en-US" dirty="0" smtClean="0">
                <a:solidFill>
                  <a:srgbClr val="0033CC"/>
                </a:solidFill>
              </a:rPr>
              <a:t> assembly.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6059269"/>
            <a:ext cx="326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“Materials Fabricated by Micro- and Nanoparticle</a:t>
            </a:r>
          </a:p>
          <a:p>
            <a:r>
              <a:rPr lang="en-US" sz="1200" dirty="0" smtClean="0"/>
              <a:t>Assembly – The Challenging Path from Science to</a:t>
            </a:r>
          </a:p>
          <a:p>
            <a:r>
              <a:rPr lang="en-US" sz="1200" dirty="0" smtClean="0"/>
              <a:t>Engineering”, Advanced Materials, 2009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53539" y="152400"/>
            <a:ext cx="4456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DNA </a:t>
            </a:r>
            <a:r>
              <a:rPr lang="en-US" sz="2800" dirty="0" err="1" smtClean="0">
                <a:solidFill>
                  <a:srgbClr val="0033CC"/>
                </a:solidFill>
              </a:rPr>
              <a:t>templated</a:t>
            </a:r>
            <a:r>
              <a:rPr lang="en-US" sz="2800" dirty="0" smtClean="0">
                <a:solidFill>
                  <a:srgbClr val="0033CC"/>
                </a:solidFill>
              </a:rPr>
              <a:t>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762000"/>
            <a:ext cx="2209800" cy="211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200400" y="1524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AFM image of a DNA molecule stretched on a surface and </a:t>
            </a:r>
            <a:r>
              <a:rPr lang="en-US" dirty="0" err="1" smtClean="0">
                <a:solidFill>
                  <a:srgbClr val="0033CC"/>
                </a:solidFill>
              </a:rPr>
              <a:t>metallized</a:t>
            </a:r>
            <a:r>
              <a:rPr lang="en-US" dirty="0" smtClean="0">
                <a:solidFill>
                  <a:srgbClr val="0033CC"/>
                </a:solidFill>
              </a:rPr>
              <a:t> with a layer of palladium.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838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DNA is negatively charged in solution, onto which positive metal ions can be reduced to form metal structures.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362200"/>
            <a:ext cx="3303733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76600"/>
            <a:ext cx="30245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5867400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The particles can be released by heating to “detach” the two DNAs from each other.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6581001"/>
            <a:ext cx="2802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C.A. </a:t>
            </a:r>
            <a:r>
              <a:rPr lang="en-US" sz="1200" dirty="0" err="1" smtClean="0"/>
              <a:t>Mirkin</a:t>
            </a:r>
            <a:r>
              <a:rPr lang="en-US" sz="1200" dirty="0" smtClean="0"/>
              <a:t> et al., Nature 382, (1996) 607</a:t>
            </a:r>
            <a:endParaRPr lang="en-US" sz="1200" dirty="0"/>
          </a:p>
        </p:txBody>
      </p:sp>
      <p:sp>
        <p:nvSpPr>
          <p:cNvPr id="14" name="Freeform 13"/>
          <p:cNvSpPr/>
          <p:nvPr/>
        </p:nvSpPr>
        <p:spPr>
          <a:xfrm>
            <a:off x="0" y="2362200"/>
            <a:ext cx="9124950" cy="685800"/>
          </a:xfrm>
          <a:custGeom>
            <a:avLst/>
            <a:gdLst>
              <a:gd name="connsiteX0" fmla="*/ 0 w 9124950"/>
              <a:gd name="connsiteY0" fmla="*/ 685800 h 685800"/>
              <a:gd name="connsiteX1" fmla="*/ 4895850 w 9124950"/>
              <a:gd name="connsiteY1" fmla="*/ 685800 h 685800"/>
              <a:gd name="connsiteX2" fmla="*/ 4895850 w 9124950"/>
              <a:gd name="connsiteY2" fmla="*/ 0 h 685800"/>
              <a:gd name="connsiteX3" fmla="*/ 9124950 w 9124950"/>
              <a:gd name="connsiteY3" fmla="*/ 0 h 685800"/>
              <a:gd name="connsiteX4" fmla="*/ 9124950 w 9124950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950" h="685800">
                <a:moveTo>
                  <a:pt x="0" y="685800"/>
                </a:moveTo>
                <a:lnTo>
                  <a:pt x="4895850" y="685800"/>
                </a:lnTo>
                <a:lnTo>
                  <a:pt x="4895850" y="0"/>
                </a:lnTo>
                <a:lnTo>
                  <a:pt x="9124950" y="0"/>
                </a:lnTo>
                <a:lnTo>
                  <a:pt x="912495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6477000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 err="1" smtClean="0"/>
              <a:t>Nanopatterning</a:t>
            </a:r>
            <a:r>
              <a:rPr lang="en-US" sz="1200" dirty="0" smtClean="0"/>
              <a:t> of gold colloids for label-free </a:t>
            </a:r>
            <a:r>
              <a:rPr lang="en-US" sz="1200" dirty="0" err="1" smtClean="0"/>
              <a:t>biosensing</a:t>
            </a:r>
            <a:r>
              <a:rPr lang="en-US" sz="1200" dirty="0" smtClean="0"/>
              <a:t>”, Nanotechnology, 2007</a:t>
            </a:r>
            <a:endParaRPr lang="en-US" sz="1200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8991600" cy="248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71600" y="4419600"/>
            <a:ext cx="6705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Complexes of </a:t>
            </a:r>
            <a:r>
              <a:rPr lang="en-US" dirty="0" err="1" smtClean="0">
                <a:solidFill>
                  <a:srgbClr val="0033CC"/>
                </a:solidFill>
              </a:rPr>
              <a:t>neutravidin</a:t>
            </a:r>
            <a:r>
              <a:rPr lang="en-US" dirty="0" smtClean="0">
                <a:solidFill>
                  <a:srgbClr val="0033CC"/>
                </a:solidFill>
              </a:rPr>
              <a:t> and single-stranded </a:t>
            </a:r>
            <a:r>
              <a:rPr lang="en-US" dirty="0" err="1" smtClean="0">
                <a:solidFill>
                  <a:srgbClr val="0033CC"/>
                </a:solidFill>
              </a:rPr>
              <a:t>biotinylated</a:t>
            </a:r>
            <a:r>
              <a:rPr lang="en-US" dirty="0" smtClean="0">
                <a:solidFill>
                  <a:srgbClr val="0033CC"/>
                </a:solidFill>
              </a:rPr>
              <a:t> DNA were added to the </a:t>
            </a:r>
            <a:r>
              <a:rPr lang="en-US" dirty="0" err="1" smtClean="0">
                <a:solidFill>
                  <a:srgbClr val="0033CC"/>
                </a:solidFill>
              </a:rPr>
              <a:t>biotinylated</a:t>
            </a:r>
            <a:r>
              <a:rPr lang="en-US" dirty="0" smtClean="0">
                <a:solidFill>
                  <a:srgbClr val="0033CC"/>
                </a:solidFill>
              </a:rPr>
              <a:t> spots via biotin/</a:t>
            </a:r>
            <a:r>
              <a:rPr lang="en-US" dirty="0" err="1" smtClean="0">
                <a:solidFill>
                  <a:srgbClr val="0033CC"/>
                </a:solidFill>
              </a:rPr>
              <a:t>avidin</a:t>
            </a:r>
            <a:r>
              <a:rPr lang="en-US" dirty="0" smtClean="0">
                <a:solidFill>
                  <a:srgbClr val="0033CC"/>
                </a:solidFill>
              </a:rPr>
              <a:t> linkage.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50nm gold colloids tagged with the complementary DNA via </a:t>
            </a:r>
            <a:r>
              <a:rPr lang="en-US" dirty="0" err="1" smtClean="0">
                <a:solidFill>
                  <a:srgbClr val="0033CC"/>
                </a:solidFill>
              </a:rPr>
              <a:t>thiol</a:t>
            </a:r>
            <a:r>
              <a:rPr lang="en-US" dirty="0" smtClean="0">
                <a:solidFill>
                  <a:srgbClr val="0033CC"/>
                </a:solidFill>
              </a:rPr>
              <a:t> bond specifically hybridizes to the surface.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3539" y="152400"/>
            <a:ext cx="4936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DNA </a:t>
            </a:r>
            <a:r>
              <a:rPr lang="en-US" sz="2800" dirty="0" err="1" smtClean="0">
                <a:solidFill>
                  <a:srgbClr val="0033CC"/>
                </a:solidFill>
              </a:rPr>
              <a:t>templated</a:t>
            </a:r>
            <a:r>
              <a:rPr lang="en-US" sz="2800" dirty="0" smtClean="0">
                <a:solidFill>
                  <a:srgbClr val="0033CC"/>
                </a:solidFill>
              </a:rPr>
              <a:t> Au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28800" y="1219200"/>
            <a:ext cx="537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On 270nm dots                                            on 100nm dots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1524000" y="162580"/>
            <a:ext cx="662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800" dirty="0" smtClean="0">
                <a:solidFill>
                  <a:srgbClr val="0033CC"/>
                </a:solidFill>
              </a:rPr>
              <a:t>2D and 3D assembly by solvent evaporation</a:t>
            </a:r>
            <a:endParaRPr lang="en-US" altLang="ko-KR" sz="2800" dirty="0">
              <a:solidFill>
                <a:srgbClr val="0033CC"/>
              </a:solidFill>
            </a:endParaRP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78130" y="3200400"/>
            <a:ext cx="8561070" cy="3200400"/>
            <a:chOff x="457200" y="3200400"/>
            <a:chExt cx="8153400" cy="3048000"/>
          </a:xfrm>
        </p:grpSpPr>
        <p:sp>
          <p:nvSpPr>
            <p:cNvPr id="68622" name="Rectangle 14"/>
            <p:cNvSpPr>
              <a:spLocks noChangeArrowheads="1"/>
            </p:cNvSpPr>
            <p:nvPr/>
          </p:nvSpPr>
          <p:spPr bwMode="auto">
            <a:xfrm>
              <a:off x="457200" y="5867400"/>
              <a:ext cx="8153400" cy="381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Oval 15"/>
            <p:cNvSpPr>
              <a:spLocks noChangeArrowheads="1"/>
            </p:cNvSpPr>
            <p:nvPr/>
          </p:nvSpPr>
          <p:spPr bwMode="auto">
            <a:xfrm>
              <a:off x="1219200" y="49530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Oval 16"/>
            <p:cNvSpPr>
              <a:spLocks noChangeArrowheads="1"/>
            </p:cNvSpPr>
            <p:nvPr/>
          </p:nvSpPr>
          <p:spPr bwMode="auto">
            <a:xfrm>
              <a:off x="1524000" y="54864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Oval 17"/>
            <p:cNvSpPr>
              <a:spLocks noChangeArrowheads="1"/>
            </p:cNvSpPr>
            <p:nvPr/>
          </p:nvSpPr>
          <p:spPr bwMode="auto">
            <a:xfrm>
              <a:off x="2209800" y="53340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Oval 18"/>
            <p:cNvSpPr>
              <a:spLocks noChangeArrowheads="1"/>
            </p:cNvSpPr>
            <p:nvPr/>
          </p:nvSpPr>
          <p:spPr bwMode="auto">
            <a:xfrm>
              <a:off x="3733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Oval 19"/>
            <p:cNvSpPr>
              <a:spLocks noChangeArrowheads="1"/>
            </p:cNvSpPr>
            <p:nvPr/>
          </p:nvSpPr>
          <p:spPr bwMode="auto">
            <a:xfrm>
              <a:off x="4114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Oval 20"/>
            <p:cNvSpPr>
              <a:spLocks noChangeArrowheads="1"/>
            </p:cNvSpPr>
            <p:nvPr/>
          </p:nvSpPr>
          <p:spPr bwMode="auto">
            <a:xfrm>
              <a:off x="4495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Oval 21"/>
            <p:cNvSpPr>
              <a:spLocks noChangeArrowheads="1"/>
            </p:cNvSpPr>
            <p:nvPr/>
          </p:nvSpPr>
          <p:spPr bwMode="auto">
            <a:xfrm>
              <a:off x="2971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Oval 22"/>
            <p:cNvSpPr>
              <a:spLocks noChangeArrowheads="1"/>
            </p:cNvSpPr>
            <p:nvPr/>
          </p:nvSpPr>
          <p:spPr bwMode="auto">
            <a:xfrm>
              <a:off x="5257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Oval 23"/>
            <p:cNvSpPr>
              <a:spLocks noChangeArrowheads="1"/>
            </p:cNvSpPr>
            <p:nvPr/>
          </p:nvSpPr>
          <p:spPr bwMode="auto">
            <a:xfrm>
              <a:off x="6019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Oval 24"/>
            <p:cNvSpPr>
              <a:spLocks noChangeArrowheads="1"/>
            </p:cNvSpPr>
            <p:nvPr/>
          </p:nvSpPr>
          <p:spPr bwMode="auto">
            <a:xfrm>
              <a:off x="6400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Oval 25"/>
            <p:cNvSpPr>
              <a:spLocks noChangeArrowheads="1"/>
            </p:cNvSpPr>
            <p:nvPr/>
          </p:nvSpPr>
          <p:spPr bwMode="auto">
            <a:xfrm>
              <a:off x="6781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Oval 26"/>
            <p:cNvSpPr>
              <a:spLocks noChangeArrowheads="1"/>
            </p:cNvSpPr>
            <p:nvPr/>
          </p:nvSpPr>
          <p:spPr bwMode="auto">
            <a:xfrm>
              <a:off x="7162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7"/>
            <p:cNvSpPr>
              <a:spLocks noChangeArrowheads="1"/>
            </p:cNvSpPr>
            <p:nvPr/>
          </p:nvSpPr>
          <p:spPr bwMode="auto">
            <a:xfrm>
              <a:off x="7543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Oval 28"/>
            <p:cNvSpPr>
              <a:spLocks noChangeArrowheads="1"/>
            </p:cNvSpPr>
            <p:nvPr/>
          </p:nvSpPr>
          <p:spPr bwMode="auto">
            <a:xfrm>
              <a:off x="7924800" y="5562600"/>
              <a:ext cx="381000" cy="304800"/>
            </a:xfrm>
            <a:prstGeom prst="ellipse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Freeform 29"/>
            <p:cNvSpPr>
              <a:spLocks/>
            </p:cNvSpPr>
            <p:nvPr/>
          </p:nvSpPr>
          <p:spPr bwMode="auto">
            <a:xfrm>
              <a:off x="838200" y="3657600"/>
              <a:ext cx="2514600" cy="1981200"/>
            </a:xfrm>
            <a:custGeom>
              <a:avLst/>
              <a:gdLst>
                <a:gd name="T0" fmla="*/ 0 w 1824"/>
                <a:gd name="T1" fmla="*/ 0 h 1200"/>
                <a:gd name="T2" fmla="*/ 288 w 1824"/>
                <a:gd name="T3" fmla="*/ 624 h 1200"/>
                <a:gd name="T4" fmla="*/ 960 w 1824"/>
                <a:gd name="T5" fmla="*/ 960 h 1200"/>
                <a:gd name="T6" fmla="*/ 1488 w 1824"/>
                <a:gd name="T7" fmla="*/ 1104 h 1200"/>
                <a:gd name="T8" fmla="*/ 1824 w 1824"/>
                <a:gd name="T9" fmla="*/ 120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1200"/>
                <a:gd name="T17" fmla="*/ 1824 w 1824"/>
                <a:gd name="T18" fmla="*/ 1200 h 1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1200">
                  <a:moveTo>
                    <a:pt x="0" y="0"/>
                  </a:moveTo>
                  <a:cubicBezTo>
                    <a:pt x="64" y="232"/>
                    <a:pt x="128" y="464"/>
                    <a:pt x="288" y="624"/>
                  </a:cubicBezTo>
                  <a:cubicBezTo>
                    <a:pt x="448" y="784"/>
                    <a:pt x="760" y="880"/>
                    <a:pt x="960" y="960"/>
                  </a:cubicBezTo>
                  <a:cubicBezTo>
                    <a:pt x="1160" y="1040"/>
                    <a:pt x="1344" y="1064"/>
                    <a:pt x="1488" y="1104"/>
                  </a:cubicBezTo>
                  <a:cubicBezTo>
                    <a:pt x="1632" y="1144"/>
                    <a:pt x="1728" y="1172"/>
                    <a:pt x="1824" y="1200"/>
                  </a:cubicBez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30"/>
            <p:cNvSpPr>
              <a:spLocks noChangeShapeType="1"/>
            </p:cNvSpPr>
            <p:nvPr/>
          </p:nvSpPr>
          <p:spPr bwMode="auto">
            <a:xfrm>
              <a:off x="1524000" y="5105400"/>
              <a:ext cx="3048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31"/>
            <p:cNvSpPr>
              <a:spLocks noChangeShapeType="1"/>
            </p:cNvSpPr>
            <p:nvPr/>
          </p:nvSpPr>
          <p:spPr bwMode="auto">
            <a:xfrm>
              <a:off x="1828800" y="5562600"/>
              <a:ext cx="3048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32"/>
            <p:cNvSpPr>
              <a:spLocks noChangeShapeType="1"/>
            </p:cNvSpPr>
            <p:nvPr/>
          </p:nvSpPr>
          <p:spPr bwMode="auto">
            <a:xfrm>
              <a:off x="2438400" y="5486400"/>
              <a:ext cx="3048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33"/>
            <p:cNvSpPr>
              <a:spLocks noChangeShapeType="1"/>
            </p:cNvSpPr>
            <p:nvPr/>
          </p:nvSpPr>
          <p:spPr bwMode="auto">
            <a:xfrm>
              <a:off x="457200" y="4876800"/>
              <a:ext cx="762000" cy="457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Text Box 34"/>
            <p:cNvSpPr txBox="1">
              <a:spLocks noChangeArrowheads="1"/>
            </p:cNvSpPr>
            <p:nvPr/>
          </p:nvSpPr>
          <p:spPr bwMode="auto">
            <a:xfrm>
              <a:off x="1828800" y="3810000"/>
              <a:ext cx="3124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kumimoji="0" lang="en-US" altLang="ko-KR" dirty="0">
                  <a:solidFill>
                    <a:srgbClr val="0033CC"/>
                  </a:solidFill>
                  <a:latin typeface="Arial" pitchFamily="34" charset="0"/>
                </a:rPr>
                <a:t>Particle convective flow</a:t>
              </a:r>
            </a:p>
          </p:txBody>
        </p:sp>
        <p:sp>
          <p:nvSpPr>
            <p:cNvPr id="14366" name="Line 35"/>
            <p:cNvSpPr>
              <a:spLocks noChangeShapeType="1"/>
            </p:cNvSpPr>
            <p:nvPr/>
          </p:nvSpPr>
          <p:spPr bwMode="auto">
            <a:xfrm flipH="1">
              <a:off x="1752600" y="4267200"/>
              <a:ext cx="381000" cy="83820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Text Box 36"/>
            <p:cNvSpPr txBox="1">
              <a:spLocks noChangeArrowheads="1"/>
            </p:cNvSpPr>
            <p:nvPr/>
          </p:nvSpPr>
          <p:spPr bwMode="auto">
            <a:xfrm>
              <a:off x="1219200" y="3200400"/>
              <a:ext cx="3276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kumimoji="0" lang="en-US" altLang="ko-KR" dirty="0">
                  <a:solidFill>
                    <a:srgbClr val="0033CC"/>
                  </a:solidFill>
                  <a:latin typeface="Arial" pitchFamily="34" charset="0"/>
                </a:rPr>
                <a:t>Water convective flow</a:t>
              </a:r>
            </a:p>
          </p:txBody>
        </p:sp>
        <p:sp>
          <p:nvSpPr>
            <p:cNvPr id="14368" name="Line 37"/>
            <p:cNvSpPr>
              <a:spLocks noChangeShapeType="1"/>
            </p:cNvSpPr>
            <p:nvPr/>
          </p:nvSpPr>
          <p:spPr bwMode="auto">
            <a:xfrm flipH="1">
              <a:off x="838200" y="3505200"/>
              <a:ext cx="609600" cy="152400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AutoShape 38"/>
            <p:cNvSpPr>
              <a:spLocks noChangeArrowheads="1"/>
            </p:cNvSpPr>
            <p:nvPr/>
          </p:nvSpPr>
          <p:spPr bwMode="auto">
            <a:xfrm>
              <a:off x="3886200" y="4876800"/>
              <a:ext cx="838200" cy="533400"/>
            </a:xfrm>
            <a:prstGeom prst="curvedUpArrow">
              <a:avLst>
                <a:gd name="adj1" fmla="val 31429"/>
                <a:gd name="adj2" fmla="val 6285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Text Box 39"/>
            <p:cNvSpPr txBox="1">
              <a:spLocks noChangeArrowheads="1"/>
            </p:cNvSpPr>
            <p:nvPr/>
          </p:nvSpPr>
          <p:spPr bwMode="auto">
            <a:xfrm>
              <a:off x="4419600" y="4343400"/>
              <a:ext cx="18288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kumimoji="0" lang="en-US" altLang="ko-KR" dirty="0">
                  <a:solidFill>
                    <a:srgbClr val="0033CC"/>
                  </a:solidFill>
                  <a:latin typeface="Arial" pitchFamily="34" charset="0"/>
                </a:rPr>
                <a:t>Water evaporation</a:t>
              </a:r>
            </a:p>
          </p:txBody>
        </p:sp>
        <p:sp>
          <p:nvSpPr>
            <p:cNvPr id="14371" name="Line 40"/>
            <p:cNvSpPr>
              <a:spLocks noChangeShapeType="1"/>
            </p:cNvSpPr>
            <p:nvPr/>
          </p:nvSpPr>
          <p:spPr bwMode="auto">
            <a:xfrm>
              <a:off x="4876800" y="56388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Line 41"/>
            <p:cNvSpPr>
              <a:spLocks noChangeShapeType="1"/>
            </p:cNvSpPr>
            <p:nvPr/>
          </p:nvSpPr>
          <p:spPr bwMode="auto">
            <a:xfrm>
              <a:off x="3352800" y="56388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Line 42"/>
            <p:cNvSpPr>
              <a:spLocks noChangeShapeType="1"/>
            </p:cNvSpPr>
            <p:nvPr/>
          </p:nvSpPr>
          <p:spPr bwMode="auto">
            <a:xfrm>
              <a:off x="33528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Line 43"/>
            <p:cNvSpPr>
              <a:spLocks noChangeShapeType="1"/>
            </p:cNvSpPr>
            <p:nvPr/>
          </p:nvSpPr>
          <p:spPr bwMode="auto">
            <a:xfrm flipH="1">
              <a:off x="4953000" y="5791200"/>
              <a:ext cx="3810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Text Box 44"/>
            <p:cNvSpPr txBox="1">
              <a:spLocks noChangeArrowheads="1"/>
            </p:cNvSpPr>
            <p:nvPr/>
          </p:nvSpPr>
          <p:spPr bwMode="auto">
            <a:xfrm>
              <a:off x="5943600" y="4267200"/>
              <a:ext cx="2362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>
                <a:spcBef>
                  <a:spcPct val="50000"/>
                </a:spcBef>
              </a:pPr>
              <a:r>
                <a:rPr kumimoji="0" lang="en-US" altLang="ko-KR" dirty="0">
                  <a:solidFill>
                    <a:srgbClr val="0033CC"/>
                  </a:solidFill>
                  <a:latin typeface="Arial" pitchFamily="34" charset="0"/>
                </a:rPr>
                <a:t>Surface tension</a:t>
              </a:r>
            </a:p>
          </p:txBody>
        </p:sp>
        <p:sp>
          <p:nvSpPr>
            <p:cNvPr id="14376" name="Line 45"/>
            <p:cNvSpPr>
              <a:spLocks noChangeShapeType="1"/>
            </p:cNvSpPr>
            <p:nvPr/>
          </p:nvSpPr>
          <p:spPr bwMode="auto">
            <a:xfrm flipH="1">
              <a:off x="5029200" y="4800600"/>
              <a:ext cx="1524000" cy="83820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77" name="Picture 46" descr="sphe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057401"/>
            <a:ext cx="28289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Connector 4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9600" y="838200"/>
            <a:ext cx="76962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solidFill>
                  <a:srgbClr val="0033CC"/>
                </a:solidFill>
              </a:rPr>
              <a:t>Capillary force (surface tension) due to meniscus formation, most important.</a:t>
            </a:r>
          </a:p>
          <a:p>
            <a:pPr marL="176213" indent="-176213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solidFill>
                  <a:srgbClr val="0033CC"/>
                </a:solidFill>
              </a:rPr>
              <a:t>Convective flow due to water evaporation.</a:t>
            </a:r>
          </a:p>
          <a:p>
            <a:pPr marL="176213" indent="-176213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solidFill>
                  <a:srgbClr val="0033CC"/>
                </a:solidFill>
              </a:rPr>
              <a:t>Forces that hold the particle together: Van </a:t>
            </a:r>
            <a:r>
              <a:rPr lang="en-US" altLang="ko-KR" dirty="0" err="1" smtClean="0">
                <a:solidFill>
                  <a:srgbClr val="0033CC"/>
                </a:solidFill>
              </a:rPr>
              <a:t>der</a:t>
            </a:r>
            <a:r>
              <a:rPr lang="en-US" altLang="ko-KR" dirty="0" smtClean="0">
                <a:solidFill>
                  <a:srgbClr val="0033CC"/>
                </a:solidFill>
              </a:rPr>
              <a:t> Walls force, hydrogen bond, ionic interaction force...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742300"/>
            <a:ext cx="4286250" cy="436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5800" y="1371600"/>
            <a:ext cx="44958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lphaLcParenBoth"/>
            </a:pPr>
            <a:r>
              <a:rPr lang="en-US" dirty="0" smtClean="0">
                <a:solidFill>
                  <a:srgbClr val="0033CC"/>
                </a:solidFill>
              </a:rPr>
              <a:t>Holliday junctions occur naturally during homologous recombination where the branch point can shift freely, or</a:t>
            </a:r>
          </a:p>
          <a:p>
            <a:pPr marL="342900" indent="-342900">
              <a:spcAft>
                <a:spcPts val="600"/>
              </a:spcAft>
              <a:buAutoNum type="alphaLcParenBoth"/>
            </a:pPr>
            <a:r>
              <a:rPr lang="en-US" dirty="0" smtClean="0">
                <a:solidFill>
                  <a:srgbClr val="0033CC"/>
                </a:solidFill>
              </a:rPr>
              <a:t>they can be engineered using </a:t>
            </a:r>
            <a:r>
              <a:rPr lang="en-US" dirty="0" err="1" smtClean="0">
                <a:solidFill>
                  <a:srgbClr val="0033CC"/>
                </a:solidFill>
              </a:rPr>
              <a:t>oligo</a:t>
            </a:r>
            <a:r>
              <a:rPr lang="en-US" dirty="0" smtClean="0">
                <a:solidFill>
                  <a:srgbClr val="0033CC"/>
                </a:solidFill>
              </a:rPr>
              <a:t>-nucleotides to create a stable branch point. Note the energetically unfavorable pairing that occurs when the branch point shifts.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164" y="4495800"/>
            <a:ext cx="507568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54102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Two-dimensional array of </a:t>
            </a:r>
            <a:r>
              <a:rPr lang="en-US" i="1" dirty="0" smtClean="0">
                <a:solidFill>
                  <a:srgbClr val="0033CC"/>
                </a:solidFill>
              </a:rPr>
              <a:t>three-arm</a:t>
            </a:r>
            <a:r>
              <a:rPr lang="en-US" dirty="0" smtClean="0">
                <a:solidFill>
                  <a:srgbClr val="0033CC"/>
                </a:solidFill>
              </a:rPr>
              <a:t> DNA stars forming hexagonal patterns. Insets show the Fourier transform of each image.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3539" y="76200"/>
            <a:ext cx="4456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DNA </a:t>
            </a:r>
            <a:r>
              <a:rPr lang="en-US" sz="2800" dirty="0" err="1" smtClean="0">
                <a:solidFill>
                  <a:srgbClr val="0033CC"/>
                </a:solidFill>
              </a:rPr>
              <a:t>templated</a:t>
            </a:r>
            <a:r>
              <a:rPr lang="en-US" sz="2800" dirty="0" smtClean="0">
                <a:solidFill>
                  <a:srgbClr val="0033CC"/>
                </a:solidFill>
              </a:rPr>
              <a:t>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Lithography using self assembly: block co-polymer self assembly, porous anodized aluminum oxide and nano-sphere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094" y="2438400"/>
            <a:ext cx="6428106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Di-block copolymer self assembly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(directed, aligned)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Block copolymer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Anodized aluminum  oxide (AAO)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Nanofabricating using AAO template.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Nanoparticle self assembly (nanosphere lithography) overview.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Nanofabrication using nanosphere lithography.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Guided nanoparticle self assembly.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Applications of nanosphere lithography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685800" y="3692524"/>
            <a:ext cx="3886200" cy="294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4800600" y="3733800"/>
            <a:ext cx="34290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52400"/>
            <a:ext cx="873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Catalyst (Fe, Co, Ni) patterning for carbon nanotube growth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9000" y="15240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Nanosphere lithography is the easiest way to pattern metal nano-structure array over large surface area.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(imprint may also be easy, but need to fabricate a mold first; interference lithography needs expensive optical setup)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906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1054"/>
          <p:cNvSpPr txBox="1">
            <a:spLocks noChangeArrowheads="1"/>
          </p:cNvSpPr>
          <p:nvPr/>
        </p:nvSpPr>
        <p:spPr bwMode="auto">
          <a:xfrm>
            <a:off x="2362200" y="0"/>
            <a:ext cx="5155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</a:rPr>
              <a:t>Plasmon: “bulk”, surface, localized</a:t>
            </a:r>
          </a:p>
        </p:txBody>
      </p:sp>
      <p:sp>
        <p:nvSpPr>
          <p:cNvPr id="6150" name="Text Box 1075"/>
          <p:cNvSpPr txBox="1">
            <a:spLocks noChangeArrowheads="1"/>
          </p:cNvSpPr>
          <p:nvPr/>
        </p:nvSpPr>
        <p:spPr bwMode="auto">
          <a:xfrm>
            <a:off x="0" y="533400"/>
            <a:ext cx="56388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/>
            <a:r>
              <a:rPr lang="en-US" sz="2000">
                <a:solidFill>
                  <a:srgbClr val="FF3300"/>
                </a:solidFill>
              </a:rPr>
              <a:t>Plasmon: </a:t>
            </a:r>
            <a:r>
              <a:rPr lang="en-US" sz="2000" i="1">
                <a:solidFill>
                  <a:srgbClr val="FF3300"/>
                </a:solidFill>
              </a:rPr>
              <a:t>collective</a:t>
            </a:r>
            <a:r>
              <a:rPr lang="en-US" sz="2000">
                <a:solidFill>
                  <a:srgbClr val="FF3300"/>
                </a:solidFill>
              </a:rPr>
              <a:t> oscillation of free electrons</a:t>
            </a:r>
          </a:p>
          <a:p>
            <a:pPr marL="115888"/>
            <a:r>
              <a:rPr lang="en-US" sz="1800">
                <a:solidFill>
                  <a:srgbClr val="000066"/>
                </a:solidFill>
              </a:rPr>
              <a:t>(has nothing to do with </a:t>
            </a:r>
            <a:r>
              <a:rPr lang="en-US" sz="1800" i="1">
                <a:solidFill>
                  <a:srgbClr val="000066"/>
                </a:solidFill>
              </a:rPr>
              <a:t>plasma</a:t>
            </a:r>
            <a:r>
              <a:rPr lang="en-US" sz="1800">
                <a:solidFill>
                  <a:srgbClr val="000066"/>
                </a:solidFill>
              </a:rPr>
              <a:t> TV (ionized gas))</a:t>
            </a:r>
          </a:p>
          <a:p>
            <a:pPr marL="115888"/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6151" name="Line 1099"/>
          <p:cNvSpPr>
            <a:spLocks noChangeAspect="1" noChangeShapeType="1"/>
          </p:cNvSpPr>
          <p:nvPr/>
        </p:nvSpPr>
        <p:spPr bwMode="auto">
          <a:xfrm flipV="1">
            <a:off x="228600" y="2749550"/>
            <a:ext cx="838200" cy="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2" name="Text Box 1100"/>
          <p:cNvSpPr txBox="1">
            <a:spLocks noChangeAspect="1" noChangeArrowheads="1"/>
          </p:cNvSpPr>
          <p:nvPr/>
        </p:nvSpPr>
        <p:spPr bwMode="auto">
          <a:xfrm>
            <a:off x="304800" y="2319338"/>
            <a:ext cx="53975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</a:rPr>
              <a:t>E</a:t>
            </a:r>
            <a:r>
              <a:rPr lang="en-US" sz="1800" baseline="-25000">
                <a:solidFill>
                  <a:srgbClr val="009900"/>
                </a:solidFill>
              </a:rPr>
              <a:t>ext</a:t>
            </a:r>
            <a:endParaRPr lang="en-US" sz="1800">
              <a:solidFill>
                <a:srgbClr val="009900"/>
              </a:solidFill>
            </a:endParaRPr>
          </a:p>
        </p:txBody>
      </p:sp>
      <p:sp>
        <p:nvSpPr>
          <p:cNvPr id="6153" name="Rectangle 1109"/>
          <p:cNvSpPr>
            <a:spLocks noChangeAspect="1" noChangeArrowheads="1"/>
          </p:cNvSpPr>
          <p:nvPr/>
        </p:nvSpPr>
        <p:spPr bwMode="auto">
          <a:xfrm>
            <a:off x="1649413" y="2200275"/>
            <a:ext cx="1374775" cy="1008063"/>
          </a:xfrm>
          <a:prstGeom prst="rect">
            <a:avLst/>
          </a:prstGeom>
          <a:solidFill>
            <a:srgbClr val="FF0000">
              <a:alpha val="50195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Line 1110"/>
          <p:cNvSpPr>
            <a:spLocks noChangeAspect="1" noChangeShapeType="1"/>
          </p:cNvSpPr>
          <p:nvPr/>
        </p:nvSpPr>
        <p:spPr bwMode="auto">
          <a:xfrm>
            <a:off x="3216275" y="2200275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5" name="Line 1111"/>
          <p:cNvSpPr>
            <a:spLocks noChangeAspect="1" noChangeShapeType="1"/>
          </p:cNvSpPr>
          <p:nvPr/>
        </p:nvSpPr>
        <p:spPr bwMode="auto">
          <a:xfrm flipH="1">
            <a:off x="3141663" y="2279650"/>
            <a:ext cx="15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6" name="Line 1112"/>
          <p:cNvSpPr>
            <a:spLocks noChangeAspect="1" noChangeShapeType="1"/>
          </p:cNvSpPr>
          <p:nvPr/>
        </p:nvSpPr>
        <p:spPr bwMode="auto">
          <a:xfrm>
            <a:off x="3216275" y="2500313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7" name="Line 1113"/>
          <p:cNvSpPr>
            <a:spLocks noChangeAspect="1" noChangeShapeType="1"/>
          </p:cNvSpPr>
          <p:nvPr/>
        </p:nvSpPr>
        <p:spPr bwMode="auto">
          <a:xfrm flipH="1">
            <a:off x="3141663" y="2579688"/>
            <a:ext cx="15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8" name="Line 1114"/>
          <p:cNvSpPr>
            <a:spLocks noChangeAspect="1" noChangeShapeType="1"/>
          </p:cNvSpPr>
          <p:nvPr/>
        </p:nvSpPr>
        <p:spPr bwMode="auto">
          <a:xfrm>
            <a:off x="3216275" y="2774950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9" name="Line 1115"/>
          <p:cNvSpPr>
            <a:spLocks noChangeAspect="1" noChangeShapeType="1"/>
          </p:cNvSpPr>
          <p:nvPr/>
        </p:nvSpPr>
        <p:spPr bwMode="auto">
          <a:xfrm flipH="1">
            <a:off x="3141663" y="2855913"/>
            <a:ext cx="15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0" name="Line 1116"/>
          <p:cNvSpPr>
            <a:spLocks noChangeAspect="1" noChangeShapeType="1"/>
          </p:cNvSpPr>
          <p:nvPr/>
        </p:nvSpPr>
        <p:spPr bwMode="auto">
          <a:xfrm>
            <a:off x="3216275" y="3049588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1" name="Line 1117"/>
          <p:cNvSpPr>
            <a:spLocks noChangeAspect="1" noChangeShapeType="1"/>
          </p:cNvSpPr>
          <p:nvPr/>
        </p:nvSpPr>
        <p:spPr bwMode="auto">
          <a:xfrm flipH="1">
            <a:off x="3141663" y="3130550"/>
            <a:ext cx="157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2" name="Rectangle 1108"/>
          <p:cNvSpPr>
            <a:spLocks noChangeAspect="1" noChangeArrowheads="1"/>
          </p:cNvSpPr>
          <p:nvPr/>
        </p:nvSpPr>
        <p:spPr bwMode="auto">
          <a:xfrm>
            <a:off x="1466850" y="2200275"/>
            <a:ext cx="1374775" cy="1008063"/>
          </a:xfrm>
          <a:prstGeom prst="rect">
            <a:avLst/>
          </a:prstGeom>
          <a:solidFill>
            <a:srgbClr val="0000FF">
              <a:alpha val="50195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CA"/>
          </a:p>
        </p:txBody>
      </p:sp>
      <p:sp>
        <p:nvSpPr>
          <p:cNvPr id="6163" name="Line 1119"/>
          <p:cNvSpPr>
            <a:spLocks noChangeAspect="1" noChangeShapeType="1"/>
          </p:cNvSpPr>
          <p:nvPr/>
        </p:nvSpPr>
        <p:spPr bwMode="auto">
          <a:xfrm flipH="1">
            <a:off x="1192213" y="2279650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4" name="Line 1121"/>
          <p:cNvSpPr>
            <a:spLocks noChangeAspect="1" noChangeShapeType="1"/>
          </p:cNvSpPr>
          <p:nvPr/>
        </p:nvSpPr>
        <p:spPr bwMode="auto">
          <a:xfrm flipH="1">
            <a:off x="1192213" y="2579688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5" name="Line 1123"/>
          <p:cNvSpPr>
            <a:spLocks noChangeAspect="1" noChangeShapeType="1"/>
          </p:cNvSpPr>
          <p:nvPr/>
        </p:nvSpPr>
        <p:spPr bwMode="auto">
          <a:xfrm flipH="1">
            <a:off x="1192213" y="2855913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66" name="Line 1125"/>
          <p:cNvSpPr>
            <a:spLocks noChangeAspect="1" noChangeShapeType="1"/>
          </p:cNvSpPr>
          <p:nvPr/>
        </p:nvSpPr>
        <p:spPr bwMode="auto">
          <a:xfrm flipH="1">
            <a:off x="1192213" y="3130550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1192"/>
          <p:cNvGrpSpPr>
            <a:grpSpLocks/>
          </p:cNvGrpSpPr>
          <p:nvPr/>
        </p:nvGrpSpPr>
        <p:grpSpPr bwMode="auto">
          <a:xfrm>
            <a:off x="3690938" y="1219201"/>
            <a:ext cx="5300662" cy="2413001"/>
            <a:chOff x="2325" y="960"/>
            <a:chExt cx="3339" cy="1520"/>
          </a:xfrm>
        </p:grpSpPr>
        <p:pic>
          <p:nvPicPr>
            <p:cNvPr id="6196" name="Picture 1134" descr="Untitled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5" y="1104"/>
              <a:ext cx="2907" cy="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7" name="Text Box 1132"/>
            <p:cNvSpPr txBox="1">
              <a:spLocks noChangeArrowheads="1"/>
            </p:cNvSpPr>
            <p:nvPr/>
          </p:nvSpPr>
          <p:spPr bwMode="auto">
            <a:xfrm>
              <a:off x="2352" y="960"/>
              <a:ext cx="3312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Surface plasmon</a:t>
              </a:r>
              <a:r>
                <a:rPr lang="en-US" dirty="0" smtClean="0">
                  <a:solidFill>
                    <a:srgbClr val="C00000"/>
                  </a:solidFill>
                </a:rPr>
                <a:t>:</a:t>
              </a:r>
              <a:endParaRPr lang="en-US" dirty="0" smtClean="0">
                <a:solidFill>
                  <a:srgbClr val="0033CC"/>
                </a:solidFill>
              </a:endParaRPr>
            </a:p>
            <a:p>
              <a:r>
                <a:rPr lang="en-US" dirty="0" smtClean="0">
                  <a:solidFill>
                    <a:srgbClr val="0033CC"/>
                  </a:solidFill>
                </a:rPr>
                <a:t>Plasmon </a:t>
              </a:r>
              <a:r>
                <a:rPr lang="en-US" dirty="0">
                  <a:solidFill>
                    <a:srgbClr val="0033CC"/>
                  </a:solidFill>
                </a:rPr>
                <a:t>confined to (metal) </a:t>
              </a:r>
              <a:r>
                <a:rPr lang="en-US" dirty="0" smtClean="0">
                  <a:solidFill>
                    <a:srgbClr val="0033CC"/>
                  </a:solidFill>
                </a:rPr>
                <a:t>surface, propagating</a:t>
              </a:r>
              <a:endParaRPr lang="en-US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" name="Group 1193"/>
          <p:cNvGrpSpPr>
            <a:grpSpLocks/>
          </p:cNvGrpSpPr>
          <p:nvPr/>
        </p:nvGrpSpPr>
        <p:grpSpPr bwMode="auto">
          <a:xfrm>
            <a:off x="3733800" y="3773488"/>
            <a:ext cx="4724400" cy="2779713"/>
            <a:chOff x="2352" y="2569"/>
            <a:chExt cx="2976" cy="1751"/>
          </a:xfrm>
        </p:grpSpPr>
        <p:pic>
          <p:nvPicPr>
            <p:cNvPr id="6193" name="Picture 1136" descr="Untitled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2" y="2922"/>
              <a:ext cx="2976" cy="1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4" name="Text Box 1133"/>
            <p:cNvSpPr txBox="1">
              <a:spLocks noChangeArrowheads="1"/>
            </p:cNvSpPr>
            <p:nvPr/>
          </p:nvSpPr>
          <p:spPr bwMode="auto">
            <a:xfrm>
              <a:off x="2352" y="2569"/>
              <a:ext cx="2880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Localized</a:t>
              </a:r>
              <a:r>
                <a:rPr lang="en-US" dirty="0">
                  <a:solidFill>
                    <a:srgbClr val="C00000"/>
                  </a:solidFill>
                </a:rPr>
                <a:t> surface plasmon: </a:t>
              </a:r>
              <a:r>
                <a:rPr lang="en-US" dirty="0">
                  <a:solidFill>
                    <a:srgbClr val="0033CC"/>
                  </a:solidFill>
                </a:rPr>
                <a:t>plasmon confined to (metal) </a:t>
              </a:r>
              <a:r>
                <a:rPr lang="en-US" dirty="0" smtClean="0">
                  <a:solidFill>
                    <a:srgbClr val="0033CC"/>
                  </a:solidFill>
                </a:rPr>
                <a:t>nano-structures, non-propagating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sp>
          <p:nvSpPr>
            <p:cNvPr id="6195" name="Text Box 1137"/>
            <p:cNvSpPr txBox="1">
              <a:spLocks noChangeArrowheads="1"/>
            </p:cNvSpPr>
            <p:nvPr/>
          </p:nvSpPr>
          <p:spPr bwMode="auto">
            <a:xfrm>
              <a:off x="3744" y="3162"/>
              <a:ext cx="11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Metal </a:t>
              </a:r>
              <a:r>
                <a:rPr lang="en-US">
                  <a:solidFill>
                    <a:srgbClr val="FF3300"/>
                  </a:solidFill>
                </a:rPr>
                <a:t>nano</a:t>
              </a:r>
              <a:r>
                <a:rPr lang="en-US"/>
                <a:t>-sphere</a:t>
              </a:r>
            </a:p>
          </p:txBody>
        </p:sp>
      </p:grpSp>
      <p:graphicFrame>
        <p:nvGraphicFramePr>
          <p:cNvPr id="6146" name="Object 1151"/>
          <p:cNvGraphicFramePr>
            <a:graphicFrameLocks noChangeAspect="1"/>
          </p:cNvGraphicFramePr>
          <p:nvPr/>
        </p:nvGraphicFramePr>
        <p:xfrm>
          <a:off x="228600" y="1262062"/>
          <a:ext cx="1600200" cy="490538"/>
        </p:xfrm>
        <a:graphic>
          <a:graphicData uri="http://schemas.openxmlformats.org/presentationml/2006/ole">
            <p:oleObj spid="_x0000_s71682" name="Equation" r:id="rId5" imgW="787320" imgH="241200" progId="Equation.3">
              <p:embed/>
            </p:oleObj>
          </a:graphicData>
        </a:graphic>
      </p:graphicFrame>
      <p:sp>
        <p:nvSpPr>
          <p:cNvPr id="6169" name="Text Box 1153"/>
          <p:cNvSpPr txBox="1">
            <a:spLocks noChangeArrowheads="1"/>
          </p:cNvSpPr>
          <p:nvPr/>
        </p:nvSpPr>
        <p:spPr bwMode="auto">
          <a:xfrm>
            <a:off x="6931025" y="6477000"/>
            <a:ext cx="2187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Annu. Rev. Phys. Chem 2007</a:t>
            </a:r>
          </a:p>
        </p:txBody>
      </p:sp>
      <p:graphicFrame>
        <p:nvGraphicFramePr>
          <p:cNvPr id="6147" name="Object 1156"/>
          <p:cNvGraphicFramePr>
            <a:graphicFrameLocks noChangeAspect="1"/>
          </p:cNvGraphicFramePr>
          <p:nvPr/>
        </p:nvGraphicFramePr>
        <p:xfrm>
          <a:off x="1981200" y="1233487"/>
          <a:ext cx="1447800" cy="519113"/>
        </p:xfrm>
        <a:graphic>
          <a:graphicData uri="http://schemas.openxmlformats.org/presentationml/2006/ole">
            <p:oleObj spid="_x0000_s71683" name="Equation" r:id="rId6" imgW="672840" imgH="241200" progId="Equation.3">
              <p:embed/>
            </p:oleObj>
          </a:graphicData>
        </a:graphic>
      </p:graphicFrame>
      <p:sp>
        <p:nvSpPr>
          <p:cNvPr id="6170" name="Line 1157"/>
          <p:cNvSpPr>
            <a:spLocks noChangeAspect="1" noChangeShapeType="1"/>
          </p:cNvSpPr>
          <p:nvPr/>
        </p:nvSpPr>
        <p:spPr bwMode="auto">
          <a:xfrm flipV="1">
            <a:off x="228600" y="4306888"/>
            <a:ext cx="838200" cy="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1" name="Text Box 1158"/>
          <p:cNvSpPr txBox="1">
            <a:spLocks noChangeAspect="1" noChangeArrowheads="1"/>
          </p:cNvSpPr>
          <p:nvPr/>
        </p:nvSpPr>
        <p:spPr bwMode="auto">
          <a:xfrm>
            <a:off x="450850" y="3900488"/>
            <a:ext cx="53975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</a:rPr>
              <a:t>E</a:t>
            </a:r>
            <a:r>
              <a:rPr lang="en-US" sz="1800" baseline="-25000">
                <a:solidFill>
                  <a:srgbClr val="009900"/>
                </a:solidFill>
              </a:rPr>
              <a:t>ext</a:t>
            </a:r>
            <a:endParaRPr lang="en-US" sz="1800">
              <a:solidFill>
                <a:srgbClr val="009900"/>
              </a:solidFill>
            </a:endParaRPr>
          </a:p>
        </p:txBody>
      </p:sp>
      <p:sp>
        <p:nvSpPr>
          <p:cNvPr id="6172" name="Rectangle 1159"/>
          <p:cNvSpPr>
            <a:spLocks noChangeAspect="1" noChangeArrowheads="1"/>
          </p:cNvSpPr>
          <p:nvPr/>
        </p:nvSpPr>
        <p:spPr bwMode="auto">
          <a:xfrm>
            <a:off x="1447800" y="3757613"/>
            <a:ext cx="1374775" cy="1008062"/>
          </a:xfrm>
          <a:prstGeom prst="rect">
            <a:avLst/>
          </a:prstGeom>
          <a:solidFill>
            <a:srgbClr val="FF0000">
              <a:alpha val="50195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Rectangle 1168"/>
          <p:cNvSpPr>
            <a:spLocks noChangeAspect="1" noChangeArrowheads="1"/>
          </p:cNvSpPr>
          <p:nvPr/>
        </p:nvSpPr>
        <p:spPr bwMode="auto">
          <a:xfrm>
            <a:off x="1597025" y="3757613"/>
            <a:ext cx="1374775" cy="1008062"/>
          </a:xfrm>
          <a:prstGeom prst="rect">
            <a:avLst/>
          </a:prstGeom>
          <a:solidFill>
            <a:srgbClr val="0000FF">
              <a:alpha val="50195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CA"/>
          </a:p>
        </p:txBody>
      </p:sp>
      <p:sp>
        <p:nvSpPr>
          <p:cNvPr id="6174" name="Line 1176"/>
          <p:cNvSpPr>
            <a:spLocks noChangeAspect="1" noChangeShapeType="1"/>
          </p:cNvSpPr>
          <p:nvPr/>
        </p:nvSpPr>
        <p:spPr bwMode="auto">
          <a:xfrm flipH="1">
            <a:off x="3119438" y="3810000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5" name="Line 1177"/>
          <p:cNvSpPr>
            <a:spLocks noChangeAspect="1" noChangeShapeType="1"/>
          </p:cNvSpPr>
          <p:nvPr/>
        </p:nvSpPr>
        <p:spPr bwMode="auto">
          <a:xfrm flipH="1">
            <a:off x="3119438" y="4110038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6" name="Line 1178"/>
          <p:cNvSpPr>
            <a:spLocks noChangeAspect="1" noChangeShapeType="1"/>
          </p:cNvSpPr>
          <p:nvPr/>
        </p:nvSpPr>
        <p:spPr bwMode="auto">
          <a:xfrm flipH="1">
            <a:off x="3119438" y="4386263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7" name="Line 1179"/>
          <p:cNvSpPr>
            <a:spLocks noChangeAspect="1" noChangeShapeType="1"/>
          </p:cNvSpPr>
          <p:nvPr/>
        </p:nvSpPr>
        <p:spPr bwMode="auto">
          <a:xfrm flipH="1">
            <a:off x="3119438" y="4660900"/>
            <a:ext cx="1571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8" name="Line 1180"/>
          <p:cNvSpPr>
            <a:spLocks noChangeAspect="1" noChangeShapeType="1"/>
          </p:cNvSpPr>
          <p:nvPr/>
        </p:nvSpPr>
        <p:spPr bwMode="auto">
          <a:xfrm>
            <a:off x="1287463" y="3733800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79" name="Line 1181"/>
          <p:cNvSpPr>
            <a:spLocks noChangeAspect="1" noChangeShapeType="1"/>
          </p:cNvSpPr>
          <p:nvPr/>
        </p:nvSpPr>
        <p:spPr bwMode="auto">
          <a:xfrm flipH="1">
            <a:off x="1219200" y="3813175"/>
            <a:ext cx="15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0" name="Line 1182"/>
          <p:cNvSpPr>
            <a:spLocks noChangeAspect="1" noChangeShapeType="1"/>
          </p:cNvSpPr>
          <p:nvPr/>
        </p:nvSpPr>
        <p:spPr bwMode="auto">
          <a:xfrm>
            <a:off x="1287463" y="4033838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1" name="Line 1183"/>
          <p:cNvSpPr>
            <a:spLocks noChangeAspect="1" noChangeShapeType="1"/>
          </p:cNvSpPr>
          <p:nvPr/>
        </p:nvSpPr>
        <p:spPr bwMode="auto">
          <a:xfrm flipH="1">
            <a:off x="1219200" y="4113213"/>
            <a:ext cx="15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2" name="Line 1184"/>
          <p:cNvSpPr>
            <a:spLocks noChangeAspect="1" noChangeShapeType="1"/>
          </p:cNvSpPr>
          <p:nvPr/>
        </p:nvSpPr>
        <p:spPr bwMode="auto">
          <a:xfrm>
            <a:off x="1287463" y="4308475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3" name="Line 1185"/>
          <p:cNvSpPr>
            <a:spLocks noChangeAspect="1" noChangeShapeType="1"/>
          </p:cNvSpPr>
          <p:nvPr/>
        </p:nvSpPr>
        <p:spPr bwMode="auto">
          <a:xfrm flipH="1">
            <a:off x="1219200" y="4389438"/>
            <a:ext cx="15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4" name="Line 1186"/>
          <p:cNvSpPr>
            <a:spLocks noChangeAspect="1" noChangeShapeType="1"/>
          </p:cNvSpPr>
          <p:nvPr/>
        </p:nvSpPr>
        <p:spPr bwMode="auto">
          <a:xfrm>
            <a:off x="1287463" y="4583113"/>
            <a:ext cx="3175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5" name="Line 1187"/>
          <p:cNvSpPr>
            <a:spLocks noChangeAspect="1" noChangeShapeType="1"/>
          </p:cNvSpPr>
          <p:nvPr/>
        </p:nvSpPr>
        <p:spPr bwMode="auto">
          <a:xfrm flipH="1">
            <a:off x="1219200" y="4664075"/>
            <a:ext cx="157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6" name="Text Box 1188"/>
          <p:cNvSpPr txBox="1">
            <a:spLocks noChangeArrowheads="1"/>
          </p:cNvSpPr>
          <p:nvPr/>
        </p:nvSpPr>
        <p:spPr bwMode="auto">
          <a:xfrm>
            <a:off x="152400" y="1905000"/>
            <a:ext cx="54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t=0</a:t>
            </a:r>
          </a:p>
        </p:txBody>
      </p:sp>
      <p:sp>
        <p:nvSpPr>
          <p:cNvPr id="6187" name="Text Box 1189"/>
          <p:cNvSpPr txBox="1">
            <a:spLocks noChangeArrowheads="1"/>
          </p:cNvSpPr>
          <p:nvPr/>
        </p:nvSpPr>
        <p:spPr bwMode="auto">
          <a:xfrm>
            <a:off x="152400" y="3298825"/>
            <a:ext cx="2391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t=T/2=</a:t>
            </a:r>
            <a:r>
              <a:rPr lang="en-US" dirty="0">
                <a:solidFill>
                  <a:srgbClr val="0033CC"/>
                </a:solidFill>
                <a:sym typeface="Symbol" pitchFamily="18" charset="2"/>
              </a:rPr>
              <a:t>/ (half period</a:t>
            </a:r>
            <a:r>
              <a:rPr lang="en-US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6188" name="Text Box 1190"/>
          <p:cNvSpPr txBox="1">
            <a:spLocks noChangeArrowheads="1"/>
          </p:cNvSpPr>
          <p:nvPr/>
        </p:nvSpPr>
        <p:spPr bwMode="auto">
          <a:xfrm>
            <a:off x="1143000" y="1752600"/>
            <a:ext cx="512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ym typeface="Symbol" pitchFamily="18" charset="2"/>
              </a:rPr>
              <a:t>-</a:t>
            </a:r>
            <a:r>
              <a:rPr lang="en-US" sz="2000" baseline="-25000">
                <a:sym typeface="Symbol" pitchFamily="18" charset="2"/>
              </a:rPr>
              <a:t>0</a:t>
            </a:r>
            <a:endParaRPr lang="en-US" sz="2000"/>
          </a:p>
        </p:txBody>
      </p:sp>
      <p:sp>
        <p:nvSpPr>
          <p:cNvPr id="6189" name="Text Box 1191"/>
          <p:cNvSpPr txBox="1">
            <a:spLocks noChangeArrowheads="1"/>
          </p:cNvSpPr>
          <p:nvPr/>
        </p:nvSpPr>
        <p:spPr bwMode="auto">
          <a:xfrm>
            <a:off x="2944813" y="1752600"/>
            <a:ext cx="57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ym typeface="Symbol" pitchFamily="18" charset="2"/>
              </a:rPr>
              <a:t>+</a:t>
            </a:r>
            <a:r>
              <a:rPr lang="en-US" sz="2000" baseline="-25000">
                <a:sym typeface="Symbol" pitchFamily="18" charset="2"/>
              </a:rPr>
              <a:t>0</a:t>
            </a:r>
            <a:endParaRPr lang="en-US" sz="2000"/>
          </a:p>
        </p:txBody>
      </p:sp>
      <p:graphicFrame>
        <p:nvGraphicFramePr>
          <p:cNvPr id="6148" name="Object 1195"/>
          <p:cNvGraphicFramePr>
            <a:graphicFrameLocks noChangeAspect="1"/>
          </p:cNvGraphicFramePr>
          <p:nvPr/>
        </p:nvGraphicFramePr>
        <p:xfrm>
          <a:off x="152400" y="4899025"/>
          <a:ext cx="1524000" cy="838200"/>
        </p:xfrm>
        <a:graphic>
          <a:graphicData uri="http://schemas.openxmlformats.org/presentationml/2006/ole">
            <p:oleObj spid="_x0000_s71684" name="Equation" r:id="rId7" imgW="761760" imgH="419040" progId="Equation.3">
              <p:embed/>
            </p:oleObj>
          </a:graphicData>
        </a:graphic>
      </p:graphicFrame>
      <p:sp>
        <p:nvSpPr>
          <p:cNvPr id="6190" name="Text Box 1196"/>
          <p:cNvSpPr txBox="1">
            <a:spLocks noChangeArrowheads="1"/>
          </p:cNvSpPr>
          <p:nvPr/>
        </p:nvSpPr>
        <p:spPr bwMode="auto">
          <a:xfrm>
            <a:off x="1660525" y="5051425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800" dirty="0" smtClean="0">
                <a:solidFill>
                  <a:srgbClr val="0033CC"/>
                </a:solidFill>
              </a:rPr>
              <a:t>frequency </a:t>
            </a:r>
            <a:r>
              <a:rPr lang="en-US" sz="1800" dirty="0">
                <a:solidFill>
                  <a:srgbClr val="0033CC"/>
                </a:solidFill>
              </a:rPr>
              <a:t>of</a:t>
            </a:r>
          </a:p>
          <a:p>
            <a:r>
              <a:rPr lang="en-US" sz="1800" dirty="0">
                <a:solidFill>
                  <a:srgbClr val="0033CC"/>
                </a:solidFill>
              </a:rPr>
              <a:t>visible light</a:t>
            </a:r>
          </a:p>
        </p:txBody>
      </p:sp>
      <p:sp>
        <p:nvSpPr>
          <p:cNvPr id="6191" name="Line 1197"/>
          <p:cNvSpPr>
            <a:spLocks noChangeShapeType="1"/>
          </p:cNvSpPr>
          <p:nvPr/>
        </p:nvSpPr>
        <p:spPr bwMode="auto">
          <a:xfrm flipV="1">
            <a:off x="3581400" y="1295400"/>
            <a:ext cx="0" cy="52578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2" name="Line 1198"/>
          <p:cNvSpPr>
            <a:spLocks noChangeShapeType="1"/>
          </p:cNvSpPr>
          <p:nvPr/>
        </p:nvSpPr>
        <p:spPr bwMode="auto">
          <a:xfrm>
            <a:off x="3581400" y="3733800"/>
            <a:ext cx="533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57150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Bulk plasmon has no “use”, as hard to excite it – light cannot get into metal, always “screened” at surface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29"/>
          <p:cNvSpPr txBox="1">
            <a:spLocks noChangeArrowheads="1"/>
          </p:cNvSpPr>
          <p:nvPr/>
        </p:nvSpPr>
        <p:spPr bwMode="auto">
          <a:xfrm>
            <a:off x="4092575" y="6583363"/>
            <a:ext cx="5051425" cy="2746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solidFill>
                  <a:schemeClr val="tx1"/>
                </a:solidFill>
              </a:rPr>
              <a:t>The British Museum. http://www.thebritishmuseum.ac.uk/ (March 2004) </a:t>
            </a:r>
            <a:r>
              <a:rPr lang="en-US" sz="12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9939" name="Picture 1061" descr="lycurgus cup 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828800"/>
            <a:ext cx="23844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62" descr="gold nanoparticles in lycurgus c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100" y="2149475"/>
            <a:ext cx="179863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063"/>
          <p:cNvSpPr txBox="1">
            <a:spLocks noChangeArrowheads="1"/>
          </p:cNvSpPr>
          <p:nvPr/>
        </p:nvSpPr>
        <p:spPr bwMode="auto">
          <a:xfrm>
            <a:off x="2420090" y="76200"/>
            <a:ext cx="4742710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0033CC"/>
                </a:solidFill>
              </a:rPr>
              <a:t>Lycurgus Cup of the 4</a:t>
            </a:r>
            <a:r>
              <a:rPr lang="en-US" sz="2800" baseline="30000" dirty="0">
                <a:solidFill>
                  <a:srgbClr val="0033CC"/>
                </a:solidFill>
              </a:rPr>
              <a:t>th</a:t>
            </a:r>
            <a:r>
              <a:rPr lang="en-US" sz="2800" dirty="0">
                <a:solidFill>
                  <a:srgbClr val="0033CC"/>
                </a:solidFill>
              </a:rPr>
              <a:t> Century</a:t>
            </a:r>
          </a:p>
        </p:txBody>
      </p:sp>
      <p:sp>
        <p:nvSpPr>
          <p:cNvPr id="39942" name="Text Box 1065"/>
          <p:cNvSpPr txBox="1">
            <a:spLocks noChangeArrowheads="1"/>
          </p:cNvSpPr>
          <p:nvPr/>
        </p:nvSpPr>
        <p:spPr bwMode="auto">
          <a:xfrm>
            <a:off x="6508363" y="3721100"/>
            <a:ext cx="2016899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33CC"/>
                </a:solidFill>
              </a:rPr>
              <a:t>Image of Ag/Au</a:t>
            </a:r>
          </a:p>
          <a:p>
            <a:pPr algn="ctr" eaLnBrk="1" hangingPunct="1"/>
            <a:r>
              <a:rPr lang="en-US" sz="1800" dirty="0">
                <a:solidFill>
                  <a:srgbClr val="0033CC"/>
                </a:solidFill>
              </a:rPr>
              <a:t>nanoparticle in the </a:t>
            </a:r>
          </a:p>
          <a:p>
            <a:pPr algn="ctr" eaLnBrk="1" hangingPunct="1"/>
            <a:r>
              <a:rPr lang="en-US" sz="1800" dirty="0">
                <a:solidFill>
                  <a:srgbClr val="0033CC"/>
                </a:solidFill>
              </a:rPr>
              <a:t>Lycurgus cup</a:t>
            </a:r>
          </a:p>
        </p:txBody>
      </p:sp>
      <p:sp>
        <p:nvSpPr>
          <p:cNvPr id="39943" name="Text Box 1066"/>
          <p:cNvSpPr txBox="1">
            <a:spLocks noChangeArrowheads="1"/>
          </p:cNvSpPr>
          <p:nvPr/>
        </p:nvSpPr>
        <p:spPr bwMode="auto">
          <a:xfrm>
            <a:off x="30163" y="2647950"/>
            <a:ext cx="3186112" cy="4127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100" b="1">
                <a:solidFill>
                  <a:srgbClr val="00CC00"/>
                </a:solidFill>
              </a:rPr>
              <a:t>Green = Reflected Light</a:t>
            </a:r>
          </a:p>
        </p:txBody>
      </p:sp>
      <p:sp>
        <p:nvSpPr>
          <p:cNvPr id="39944" name="Text Box 1067"/>
          <p:cNvSpPr txBox="1">
            <a:spLocks noChangeArrowheads="1"/>
          </p:cNvSpPr>
          <p:nvPr/>
        </p:nvSpPr>
        <p:spPr bwMode="auto">
          <a:xfrm>
            <a:off x="22225" y="3367088"/>
            <a:ext cx="333057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sz="2100" b="1">
                <a:solidFill>
                  <a:srgbClr val="FF0000"/>
                </a:solidFill>
              </a:rPr>
              <a:t>Red = Transmitted Light</a:t>
            </a:r>
            <a:r>
              <a:rPr lang="en-US" sz="2400" b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9945" name="Text Box 1068"/>
          <p:cNvSpPr txBox="1">
            <a:spLocks noChangeArrowheads="1"/>
          </p:cNvSpPr>
          <p:nvPr/>
        </p:nvSpPr>
        <p:spPr bwMode="auto">
          <a:xfrm>
            <a:off x="1219200" y="5195888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Color is due to </a:t>
            </a:r>
            <a:r>
              <a:rPr lang="en-US" i="1" dirty="0">
                <a:solidFill>
                  <a:srgbClr val="0033CC"/>
                </a:solidFill>
              </a:rPr>
              <a:t>resonant</a:t>
            </a:r>
            <a:r>
              <a:rPr lang="en-US" dirty="0">
                <a:solidFill>
                  <a:srgbClr val="0033CC"/>
                </a:solidFill>
              </a:rPr>
              <a:t> absorption of light, which excites localized surface plasmon when </a:t>
            </a:r>
            <a:r>
              <a:rPr lang="en-US" dirty="0">
                <a:solidFill>
                  <a:srgbClr val="0033CC"/>
                </a:solidFill>
                <a:sym typeface="Symbol" pitchFamily="18" charset="2"/>
              </a:rPr>
              <a:t>(light</a:t>
            </a:r>
            <a:r>
              <a:rPr lang="en-US" dirty="0" smtClean="0">
                <a:solidFill>
                  <a:srgbClr val="0033CC"/>
                </a:solidFill>
                <a:sym typeface="Symbol" pitchFamily="18" charset="2"/>
              </a:rPr>
              <a:t>)  </a:t>
            </a:r>
            <a:r>
              <a:rPr lang="en-US" dirty="0">
                <a:solidFill>
                  <a:srgbClr val="0033CC"/>
                </a:solidFill>
                <a:sym typeface="Symbol" pitchFamily="18" charset="2"/>
              </a:rPr>
              <a:t>(plasmon)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76200"/>
            <a:ext cx="8991600" cy="51974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7999" tIns="44001" rIns="87999" bIns="44001">
            <a:spAutoFit/>
          </a:bodyPr>
          <a:lstStyle/>
          <a:p>
            <a:pPr algn="ctr" defTabSz="879475">
              <a:spcBef>
                <a:spcPct val="50000"/>
              </a:spcBef>
            </a:pPr>
            <a:r>
              <a:rPr lang="en-US" sz="2800" dirty="0">
                <a:solidFill>
                  <a:srgbClr val="0033CC"/>
                </a:solidFill>
                <a:cs typeface="Times New Roman" pitchFamily="18" charset="0"/>
              </a:rPr>
              <a:t>SERS (surface enhanced Raman spectroscopy) fundamentals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28600" y="685800"/>
            <a:ext cx="8610601" cy="3490913"/>
            <a:chOff x="144" y="662"/>
            <a:chExt cx="5424" cy="2199"/>
          </a:xfrm>
        </p:grpSpPr>
        <p:sp>
          <p:nvSpPr>
            <p:cNvPr id="9237" name="Text Box 2"/>
            <p:cNvSpPr txBox="1">
              <a:spLocks noChangeArrowheads="1"/>
            </p:cNvSpPr>
            <p:nvPr/>
          </p:nvSpPr>
          <p:spPr bwMode="auto">
            <a:xfrm>
              <a:off x="144" y="1767"/>
              <a:ext cx="5136" cy="1094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87999" tIns="44001" rIns="87999" bIns="44001">
              <a:spAutoFit/>
            </a:bodyPr>
            <a:lstStyle/>
            <a:p>
              <a:pPr marL="165100" indent="-165100" algn="just" defTabSz="879475">
                <a:tabLst>
                  <a:tab pos="292100" algn="l"/>
                </a:tabLst>
              </a:pPr>
              <a:r>
                <a:rPr lang="en-CA" sz="1800" dirty="0">
                  <a:solidFill>
                    <a:srgbClr val="C00000"/>
                  </a:solidFill>
                  <a:cs typeface="Times New Roman" pitchFamily="18" charset="0"/>
                </a:rPr>
                <a:t>Raman scattering:</a:t>
              </a:r>
            </a:p>
            <a:p>
              <a:pPr marL="169863" lvl="1" indent="-169863" algn="just" defTabSz="879475">
                <a:buFont typeface="Arial" pitchFamily="34" charset="0"/>
                <a:buChar char="•"/>
                <a:tabLst>
                  <a:tab pos="292100" algn="l"/>
                </a:tabLst>
              </a:pPr>
              <a:r>
                <a:rPr lang="en-CA" sz="1800" i="1" dirty="0">
                  <a:solidFill>
                    <a:srgbClr val="0033CC"/>
                  </a:solidFill>
                  <a:cs typeface="Times New Roman" pitchFamily="18" charset="0"/>
                </a:rPr>
                <a:t>Inelastic</a:t>
              </a:r>
              <a:r>
                <a:rPr lang="en-CA" sz="1800" dirty="0">
                  <a:solidFill>
                    <a:srgbClr val="0033CC"/>
                  </a:solidFill>
                  <a:cs typeface="Times New Roman" pitchFamily="18" charset="0"/>
                </a:rPr>
                <a:t> light scattering from a sample with a shift in frequency by the energy of its characteristic molecular vibrations (phonon).</a:t>
              </a:r>
            </a:p>
            <a:p>
              <a:pPr marL="169863" lvl="1" indent="-169863" algn="just" defTabSz="879475">
                <a:buFont typeface="Arial" pitchFamily="34" charset="0"/>
                <a:buChar char="•"/>
                <a:tabLst>
                  <a:tab pos="292100" algn="l"/>
                </a:tabLst>
              </a:pPr>
              <a:r>
                <a:rPr lang="en-CA" sz="1800" dirty="0">
                  <a:solidFill>
                    <a:srgbClr val="0033CC"/>
                  </a:solidFill>
                  <a:cs typeface="Times New Roman" pitchFamily="18" charset="0"/>
                </a:rPr>
                <a:t>It detects </a:t>
              </a:r>
              <a:r>
                <a:rPr lang="en-CA" sz="1800" i="1" dirty="0">
                  <a:solidFill>
                    <a:srgbClr val="0033CC"/>
                  </a:solidFill>
                  <a:cs typeface="Times New Roman" pitchFamily="18" charset="0"/>
                </a:rPr>
                <a:t>symmetric</a:t>
              </a:r>
              <a:r>
                <a:rPr lang="en-CA" sz="1800" dirty="0">
                  <a:solidFill>
                    <a:srgbClr val="0033CC"/>
                  </a:solidFill>
                  <a:cs typeface="Times New Roman" pitchFamily="18" charset="0"/>
                </a:rPr>
                <a:t> vibration, which complements IR spectroscopy.</a:t>
              </a:r>
            </a:p>
            <a:p>
              <a:pPr marL="169863" lvl="1" indent="-169863" algn="just" defTabSz="879475">
                <a:buFont typeface="Arial" pitchFamily="34" charset="0"/>
                <a:buChar char="•"/>
                <a:tabLst>
                  <a:tab pos="292100" algn="l"/>
                </a:tabLst>
              </a:pPr>
              <a:r>
                <a:rPr lang="en-CA" sz="1800" dirty="0">
                  <a:solidFill>
                    <a:srgbClr val="0033CC"/>
                  </a:solidFill>
                  <a:cs typeface="Times New Roman" pitchFamily="18" charset="0"/>
                </a:rPr>
                <a:t>The vibration information is transferred from IR to visible, where brighter sources and more efficient detectors are available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.</a:t>
              </a:r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649" y="662"/>
              <a:ext cx="1919" cy="1296"/>
              <a:chOff x="3649" y="662"/>
              <a:chExt cx="1919" cy="1296"/>
            </a:xfrm>
          </p:grpSpPr>
          <p:graphicFrame>
            <p:nvGraphicFramePr>
              <p:cNvPr id="9218" name="Object 12"/>
              <p:cNvGraphicFramePr>
                <a:graphicFrameLocks noChangeAspect="1"/>
              </p:cNvGraphicFramePr>
              <p:nvPr/>
            </p:nvGraphicFramePr>
            <p:xfrm>
              <a:off x="3649" y="1708"/>
              <a:ext cx="1919" cy="250"/>
            </p:xfrm>
            <a:graphic>
              <a:graphicData uri="http://schemas.openxmlformats.org/presentationml/2006/ole">
                <p:oleObj spid="_x0000_s72706" name="Equation" r:id="rId3" imgW="1765080" imgH="228600" progId="Equation.3">
                  <p:embed/>
                </p:oleObj>
              </a:graphicData>
            </a:graphic>
          </p:graphicFrame>
          <p:grpSp>
            <p:nvGrpSpPr>
              <p:cNvPr id="4" name="Group 34"/>
              <p:cNvGrpSpPr>
                <a:grpSpLocks/>
              </p:cNvGrpSpPr>
              <p:nvPr/>
            </p:nvGrpSpPr>
            <p:grpSpPr bwMode="auto">
              <a:xfrm>
                <a:off x="3696" y="662"/>
                <a:ext cx="1815" cy="1032"/>
                <a:chOff x="3966" y="1036"/>
                <a:chExt cx="1815" cy="1032"/>
              </a:xfrm>
            </p:grpSpPr>
            <p:pic>
              <p:nvPicPr>
                <p:cNvPr id="9240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66" y="1056"/>
                  <a:ext cx="1344" cy="10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717" y="1286"/>
                  <a:ext cx="401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atom</a:t>
                  </a:r>
                </a:p>
              </p:txBody>
            </p:sp>
            <p:sp>
              <p:nvSpPr>
                <p:cNvPr id="924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868" y="1814"/>
                  <a:ext cx="91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scattered light</a:t>
                  </a:r>
                </a:p>
              </p:txBody>
            </p:sp>
            <p:sp>
              <p:nvSpPr>
                <p:cNvPr id="9243" name="Freeform 11"/>
                <p:cNvSpPr>
                  <a:spLocks/>
                </p:cNvSpPr>
                <p:nvPr/>
              </p:nvSpPr>
              <p:spPr bwMode="auto">
                <a:xfrm>
                  <a:off x="4242" y="1440"/>
                  <a:ext cx="318" cy="174"/>
                </a:xfrm>
                <a:custGeom>
                  <a:avLst/>
                  <a:gdLst>
                    <a:gd name="T0" fmla="*/ 0 w 318"/>
                    <a:gd name="T1" fmla="*/ 174 h 174"/>
                    <a:gd name="T2" fmla="*/ 318 w 318"/>
                    <a:gd name="T3" fmla="*/ 0 h 174"/>
                    <a:gd name="T4" fmla="*/ 0 60000 65536"/>
                    <a:gd name="T5" fmla="*/ 0 60000 65536"/>
                    <a:gd name="T6" fmla="*/ 0 w 318"/>
                    <a:gd name="T7" fmla="*/ 0 h 174"/>
                    <a:gd name="T8" fmla="*/ 318 w 318"/>
                    <a:gd name="T9" fmla="*/ 174 h 17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18" h="174">
                      <a:moveTo>
                        <a:pt x="0" y="174"/>
                      </a:moveTo>
                      <a:lnTo>
                        <a:pt x="318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176" y="1036"/>
                  <a:ext cx="826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incident light</a:t>
                  </a:r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152400" y="4325938"/>
            <a:ext cx="8915403" cy="2125661"/>
            <a:chOff x="152400" y="4325938"/>
            <a:chExt cx="8915403" cy="2125661"/>
          </a:xfrm>
        </p:grpSpPr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152400" y="4325938"/>
              <a:ext cx="6553200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sz="1800" dirty="0">
                  <a:solidFill>
                    <a:srgbClr val="C00000"/>
                  </a:solidFill>
                  <a:cs typeface="Arial" charset="0"/>
                </a:rPr>
                <a:t>SERS effect:</a:t>
              </a:r>
              <a:r>
                <a:rPr lang="en-CA" sz="2000" dirty="0">
                  <a:solidFill>
                    <a:srgbClr val="C00000"/>
                  </a:solidFill>
                  <a:cs typeface="Arial" charset="0"/>
                </a:rPr>
                <a:t>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enormous enhancement (up to 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10</a:t>
              </a:r>
              <a:r>
                <a:rPr lang="en-CA" sz="1800" baseline="30000" dirty="0" smtClean="0">
                  <a:solidFill>
                    <a:srgbClr val="0033CC"/>
                  </a:solidFill>
                  <a:cs typeface="Arial" charset="0"/>
                </a:rPr>
                <a:t>14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)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of Raman scattering when a molecule is adsorbed on </a:t>
              </a:r>
              <a:r>
                <a:rPr lang="en-CA" sz="1800" i="1" dirty="0">
                  <a:solidFill>
                    <a:srgbClr val="0033CC"/>
                  </a:solidFill>
                  <a:cs typeface="Arial" charset="0"/>
                </a:rPr>
                <a:t>nanostructured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 metallic surface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.</a:t>
              </a:r>
            </a:p>
            <a:p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This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arises from two main 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mechanisms:</a:t>
              </a:r>
              <a:endParaRPr lang="en-CA" sz="1800" dirty="0">
                <a:solidFill>
                  <a:srgbClr val="0033CC"/>
                </a:solidFill>
                <a:cs typeface="Arial" charset="0"/>
              </a:endParaRPr>
            </a:p>
            <a:p>
              <a:pPr marL="169863" lvl="1" indent="-169863">
                <a:buFont typeface="Arial" pitchFamily="34" charset="0"/>
                <a:buChar char="•"/>
              </a:pP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Electromagnetic effect (dominant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): </a:t>
              </a:r>
              <a:r>
                <a:rPr lang="en-CA" sz="1800" i="1" dirty="0" smtClean="0">
                  <a:solidFill>
                    <a:srgbClr val="0033CC"/>
                  </a:solidFill>
                  <a:cs typeface="Arial" charset="0"/>
                </a:rPr>
                <a:t>localized</a:t>
              </a:r>
              <a:r>
                <a:rPr lang="en-CA" sz="1800" dirty="0" smtClean="0">
                  <a:solidFill>
                    <a:srgbClr val="0033CC"/>
                  </a:solidFill>
                  <a:cs typeface="Arial" charset="0"/>
                </a:rPr>
                <a:t>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surface plasmon resonance. (Raman intensity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E</a:t>
              </a:r>
              <a:r>
                <a:rPr lang="en-CA" sz="1800" baseline="30000" dirty="0">
                  <a:solidFill>
                    <a:srgbClr val="0033CC"/>
                  </a:solidFill>
                  <a:cs typeface="Arial" charset="0"/>
                </a:rPr>
                <a:t>4 </a:t>
              </a: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)</a:t>
              </a:r>
            </a:p>
            <a:p>
              <a:pPr marL="169863" lvl="1" indent="-169863">
                <a:buFont typeface="Arial" pitchFamily="34" charset="0"/>
                <a:buChar char="•"/>
              </a:pPr>
              <a:r>
                <a:rPr lang="en-CA" sz="1800" dirty="0">
                  <a:solidFill>
                    <a:srgbClr val="0033CC"/>
                  </a:solidFill>
                  <a:cs typeface="Arial" charset="0"/>
                </a:rPr>
                <a:t>Chemical effect: electronic coupling between molecule and metal.</a:t>
              </a:r>
            </a:p>
          </p:txBody>
        </p:sp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6581777" y="4419600"/>
              <a:ext cx="2486026" cy="2031999"/>
              <a:chOff x="4152" y="2498"/>
              <a:chExt cx="1566" cy="1280"/>
            </a:xfrm>
          </p:grpSpPr>
          <p:grpSp>
            <p:nvGrpSpPr>
              <p:cNvPr id="7" name="Group 30"/>
              <p:cNvGrpSpPr>
                <a:grpSpLocks noChangeAspect="1"/>
              </p:cNvGrpSpPr>
              <p:nvPr/>
            </p:nvGrpSpPr>
            <p:grpSpPr bwMode="auto">
              <a:xfrm>
                <a:off x="4512" y="2736"/>
                <a:ext cx="507" cy="290"/>
                <a:chOff x="5184" y="1392"/>
                <a:chExt cx="336" cy="192"/>
              </a:xfrm>
            </p:grpSpPr>
            <p:sp>
              <p:nvSpPr>
                <p:cNvPr id="9228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5184" y="1392"/>
                  <a:ext cx="336" cy="192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5447" y="1440"/>
                  <a:ext cx="46" cy="46"/>
                  <a:chOff x="5472" y="1680"/>
                  <a:chExt cx="96" cy="96"/>
                </a:xfrm>
              </p:grpSpPr>
              <p:sp>
                <p:nvSpPr>
                  <p:cNvPr id="9235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72" y="1728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6" name="Line 1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20" y="168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5447" y="1490"/>
                  <a:ext cx="46" cy="46"/>
                  <a:chOff x="5472" y="1680"/>
                  <a:chExt cx="96" cy="96"/>
                </a:xfrm>
              </p:grpSpPr>
              <p:sp>
                <p:nvSpPr>
                  <p:cNvPr id="9233" name="Line 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72" y="1728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4" name="Line 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20" y="168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31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5205" y="1463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2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5205" y="1513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26" name="Text Box 31"/>
              <p:cNvSpPr txBox="1">
                <a:spLocks noChangeArrowheads="1"/>
              </p:cNvSpPr>
              <p:nvPr/>
            </p:nvSpPr>
            <p:spPr bwMode="auto">
              <a:xfrm>
                <a:off x="5015" y="2753"/>
                <a:ext cx="65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3300"/>
                    </a:solidFill>
                  </a:rPr>
                  <a:t>E&gt;&gt;E</a:t>
                </a:r>
                <a:r>
                  <a:rPr lang="en-US" sz="2000" baseline="-25000">
                    <a:solidFill>
                      <a:srgbClr val="FF3300"/>
                    </a:solidFill>
                  </a:rPr>
                  <a:t>ext</a:t>
                </a:r>
                <a:endParaRPr lang="en-US" sz="2000">
                  <a:solidFill>
                    <a:srgbClr val="FF3300"/>
                  </a:solidFill>
                </a:endParaRPr>
              </a:p>
            </p:txBody>
          </p:sp>
          <p:sp>
            <p:nvSpPr>
              <p:cNvPr id="9227" name="Text Box 36"/>
              <p:cNvSpPr txBox="1">
                <a:spLocks noChangeArrowheads="1"/>
              </p:cNvSpPr>
              <p:nvPr/>
            </p:nvSpPr>
            <p:spPr bwMode="auto">
              <a:xfrm>
                <a:off x="4152" y="2498"/>
                <a:ext cx="1566" cy="1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Metal nanostructure</a:t>
                </a:r>
              </a:p>
              <a:p>
                <a:endParaRPr lang="en-US" dirty="0" smtClean="0">
                  <a:solidFill>
                    <a:srgbClr val="7030A0"/>
                  </a:solidFill>
                </a:endParaRPr>
              </a:p>
              <a:p>
                <a:endParaRPr lang="en-US" dirty="0" smtClean="0">
                  <a:solidFill>
                    <a:srgbClr val="7030A0"/>
                  </a:solidFill>
                </a:endParaRPr>
              </a:p>
              <a:p>
                <a:r>
                  <a:rPr lang="en-US" dirty="0" smtClean="0">
                    <a:solidFill>
                      <a:srgbClr val="7030A0"/>
                    </a:solidFill>
                  </a:rPr>
                  <a:t>E is very high at corners or edges, and/or when the particle is very small (20-100nm).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p:grpSp>
      </p:grpSp>
      <p:sp>
        <p:nvSpPr>
          <p:cNvPr id="9222" name="Text Box 40"/>
          <p:cNvSpPr txBox="1">
            <a:spLocks noChangeArrowheads="1"/>
          </p:cNvSpPr>
          <p:nvPr/>
        </p:nvSpPr>
        <p:spPr bwMode="auto">
          <a:xfrm>
            <a:off x="228600" y="838200"/>
            <a:ext cx="5486400" cy="146208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87999" tIns="44001" rIns="87999" bIns="44001">
            <a:spAutoFit/>
          </a:bodyPr>
          <a:lstStyle/>
          <a:p>
            <a:pPr indent="12700" algn="just" defTabSz="879475">
              <a:tabLst>
                <a:tab pos="292100" algn="l"/>
              </a:tabLst>
            </a:pPr>
            <a:r>
              <a:rPr lang="en-CA" sz="1800" dirty="0">
                <a:solidFill>
                  <a:srgbClr val="C00000"/>
                </a:solidFill>
                <a:cs typeface="Times New Roman" pitchFamily="18" charset="0"/>
              </a:rPr>
              <a:t>Molecular vibration:</a:t>
            </a:r>
          </a:p>
          <a:p>
            <a:pPr marL="169863" lvl="1" indent="-169863" algn="just" defTabSz="879475">
              <a:buFont typeface="Arial" pitchFamily="34" charset="0"/>
              <a:buChar char="•"/>
              <a:tabLst>
                <a:tab pos="292100" algn="l"/>
              </a:tabLst>
            </a:pPr>
            <a:r>
              <a:rPr lang="en-CA" sz="1800" dirty="0">
                <a:solidFill>
                  <a:srgbClr val="0033CC"/>
                </a:solidFill>
                <a:cs typeface="Times New Roman" pitchFamily="18" charset="0"/>
              </a:rPr>
              <a:t>Molecular </a:t>
            </a:r>
            <a:r>
              <a:rPr lang="en-CA" sz="1800" dirty="0" err="1">
                <a:solidFill>
                  <a:srgbClr val="0033CC"/>
                </a:solidFill>
                <a:cs typeface="Times New Roman" pitchFamily="18" charset="0"/>
              </a:rPr>
              <a:t>vibrational</a:t>
            </a:r>
            <a:r>
              <a:rPr lang="en-CA" sz="1800" dirty="0">
                <a:solidFill>
                  <a:srgbClr val="0033CC"/>
                </a:solidFill>
                <a:cs typeface="Times New Roman" pitchFamily="18" charset="0"/>
              </a:rPr>
              <a:t> energy quantized (phonon).</a:t>
            </a:r>
          </a:p>
          <a:p>
            <a:pPr marL="169863" lvl="1" indent="-169863" algn="just" defTabSz="879475">
              <a:buFont typeface="Arial" pitchFamily="34" charset="0"/>
              <a:buChar char="•"/>
              <a:tabLst>
                <a:tab pos="292100" algn="l"/>
              </a:tabLst>
            </a:pPr>
            <a:r>
              <a:rPr lang="en-CA" sz="1800" dirty="0">
                <a:solidFill>
                  <a:srgbClr val="0033CC"/>
                </a:solidFill>
                <a:cs typeface="Times New Roman" pitchFamily="18" charset="0"/>
              </a:rPr>
              <a:t>Its frequency lies in infrared (IR) spectral range.</a:t>
            </a:r>
          </a:p>
          <a:p>
            <a:pPr marL="169863" lvl="1" indent="-169863" algn="just" defTabSz="879475">
              <a:buFont typeface="Arial" pitchFamily="34" charset="0"/>
              <a:buChar char="•"/>
              <a:tabLst>
                <a:tab pos="292100" algn="l"/>
              </a:tabLst>
            </a:pPr>
            <a:r>
              <a:rPr lang="en-CA" sz="1800" dirty="0">
                <a:solidFill>
                  <a:srgbClr val="0033CC"/>
                </a:solidFill>
                <a:cs typeface="Times New Roman" pitchFamily="18" charset="0"/>
              </a:rPr>
              <a:t>IR spectroscopy is used to identity a material</a:t>
            </a:r>
            <a:r>
              <a:rPr lang="en-CA" sz="1800" dirty="0" smtClean="0">
                <a:solidFill>
                  <a:srgbClr val="0033CC"/>
                </a:solidFill>
                <a:cs typeface="Times New Roman" pitchFamily="18" charset="0"/>
              </a:rPr>
              <a:t>. </a:t>
            </a:r>
            <a:r>
              <a:rPr lang="en-CA" sz="1800" dirty="0" smtClean="0">
                <a:solidFill>
                  <a:srgbClr val="0033CC"/>
                </a:solidFill>
                <a:cs typeface="Arial" charset="0"/>
              </a:rPr>
              <a:t>(</a:t>
            </a:r>
            <a:r>
              <a:rPr lang="en-CA" sz="1800" dirty="0">
                <a:solidFill>
                  <a:srgbClr val="0033CC"/>
                </a:solidFill>
                <a:cs typeface="Arial" charset="0"/>
              </a:rPr>
              <a:t>strong absorption when </a:t>
            </a:r>
            <a:r>
              <a:rPr lang="en-CA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(photon)=(phonon))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52400" y="2634218"/>
            <a:ext cx="1800225" cy="1801813"/>
            <a:chOff x="480" y="3185"/>
            <a:chExt cx="1134" cy="1135"/>
          </a:xfrm>
        </p:grpSpPr>
        <p:pic>
          <p:nvPicPr>
            <p:cNvPr id="44060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 l="19205" t="-517" r="18178" b="21548"/>
            <a:stretch>
              <a:fillRect/>
            </a:stretch>
          </p:blipFill>
          <p:spPr bwMode="auto">
            <a:xfrm>
              <a:off x="480" y="3185"/>
              <a:ext cx="1134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61" name="Line 14"/>
            <p:cNvSpPr>
              <a:spLocks noChangeShapeType="1"/>
            </p:cNvSpPr>
            <p:nvPr/>
          </p:nvSpPr>
          <p:spPr bwMode="auto">
            <a:xfrm>
              <a:off x="571" y="3321"/>
              <a:ext cx="31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58" name="Picture 16"/>
          <p:cNvPicPr>
            <a:picLocks noChangeAspect="1" noChangeArrowheads="1"/>
          </p:cNvPicPr>
          <p:nvPr/>
        </p:nvPicPr>
        <p:blipFill>
          <a:blip r:embed="rId3" cstate="print"/>
          <a:srcRect l="20598" t="648" r="16342" b="21419"/>
          <a:stretch>
            <a:fillRect/>
          </a:stretch>
        </p:blipFill>
        <p:spPr bwMode="auto">
          <a:xfrm>
            <a:off x="2133600" y="2667000"/>
            <a:ext cx="1767443" cy="17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9" name="Line 17"/>
          <p:cNvSpPr>
            <a:spLocks noChangeShapeType="1"/>
          </p:cNvSpPr>
          <p:nvPr/>
        </p:nvSpPr>
        <p:spPr bwMode="auto">
          <a:xfrm rot="5400000">
            <a:off x="2212976" y="3029506"/>
            <a:ext cx="5032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Line 18"/>
          <p:cNvSpPr>
            <a:spLocks noChangeShapeType="1"/>
          </p:cNvSpPr>
          <p:nvPr/>
        </p:nvSpPr>
        <p:spPr bwMode="auto">
          <a:xfrm flipH="1" flipV="1">
            <a:off x="838200" y="3701018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0" name="Line 19"/>
          <p:cNvSpPr>
            <a:spLocks noChangeShapeType="1"/>
          </p:cNvSpPr>
          <p:nvPr/>
        </p:nvSpPr>
        <p:spPr bwMode="auto">
          <a:xfrm flipV="1">
            <a:off x="1143000" y="3701018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1" name="Text Box 20"/>
          <p:cNvSpPr txBox="1">
            <a:spLocks noChangeArrowheads="1"/>
          </p:cNvSpPr>
          <p:nvPr/>
        </p:nvSpPr>
        <p:spPr bwMode="auto">
          <a:xfrm>
            <a:off x="485775" y="4431268"/>
            <a:ext cx="16321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High field spots</a:t>
            </a:r>
          </a:p>
        </p:txBody>
      </p:sp>
      <p:sp>
        <p:nvSpPr>
          <p:cNvPr id="44052" name="AutoShape 21"/>
          <p:cNvSpPr>
            <a:spLocks noChangeArrowheads="1"/>
          </p:cNvSpPr>
          <p:nvPr/>
        </p:nvSpPr>
        <p:spPr bwMode="auto">
          <a:xfrm>
            <a:off x="762000" y="3046968"/>
            <a:ext cx="838200" cy="762000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AutoShape 23"/>
          <p:cNvSpPr>
            <a:spLocks noChangeArrowheads="1"/>
          </p:cNvSpPr>
          <p:nvPr/>
        </p:nvSpPr>
        <p:spPr bwMode="auto">
          <a:xfrm>
            <a:off x="2878138" y="2983468"/>
            <a:ext cx="838200" cy="762000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-17399" y="2362200"/>
            <a:ext cx="20747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Horizontal polarization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2133600" y="2373868"/>
            <a:ext cx="1842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Vertical polarization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81200" y="76200"/>
            <a:ext cx="531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Factors for high SERS enhancement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2400" y="609600"/>
            <a:ext cx="87630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SERS has extremely high sensitivity, demonstrated </a:t>
            </a:r>
            <a:r>
              <a:rPr lang="en-US" dirty="0" smtClean="0">
                <a:solidFill>
                  <a:srgbClr val="C00000"/>
                </a:solidFill>
              </a:rPr>
              <a:t>single molecule detection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Higher sensitivity if the nanostructures have sharp edges, and/or tiny (&lt;5nm) gaps between two structures (extremely high field in the gap region). In addition, resonant frequency should be tuned to match laser excitation frequency (typical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=550-800nm</a:t>
            </a:r>
            <a:r>
              <a:rPr lang="en-US" dirty="0" smtClean="0">
                <a:solidFill>
                  <a:srgbClr val="0033CC"/>
                </a:solidFill>
              </a:rPr>
              <a:t>).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Nano-prism by nanosphere lithography offers sharp corner and small (still too big) gap, with tunable resonance wavelength.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209800"/>
            <a:ext cx="16954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09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6086" y="3352800"/>
            <a:ext cx="524791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76200" y="4724400"/>
            <a:ext cx="3886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Effect of size and shape on LSPR extinction spectrum for silver nano-prisms and nano-discs formed by nanosphere lithography. (LSPR: localized surface plasmon resonance)</a:t>
            </a:r>
          </a:p>
          <a:p>
            <a:r>
              <a:rPr lang="en-US" sz="1400" dirty="0" smtClean="0">
                <a:solidFill>
                  <a:srgbClr val="0033CC"/>
                </a:solidFill>
              </a:rPr>
              <a:t>Nano-discs can be fabricated by double layer spheres, or prism followed by electro-</a:t>
            </a:r>
            <a:r>
              <a:rPr lang="en-US" sz="1400" dirty="0" err="1" smtClean="0">
                <a:solidFill>
                  <a:srgbClr val="0033CC"/>
                </a:solidFill>
              </a:rPr>
              <a:t>chemcial</a:t>
            </a:r>
            <a:r>
              <a:rPr lang="en-US" sz="1400" dirty="0" smtClean="0">
                <a:solidFill>
                  <a:srgbClr val="0033CC"/>
                </a:solidFill>
              </a:rPr>
              <a:t> etching to remove sharp corners.</a:t>
            </a:r>
            <a:endParaRPr lang="en-US" sz="1400" dirty="0">
              <a:solidFill>
                <a:srgbClr val="0033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0" y="6324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Van </a:t>
            </a:r>
            <a:r>
              <a:rPr lang="en-US" sz="1200" dirty="0" err="1" smtClean="0"/>
              <a:t>Duyne</a:t>
            </a:r>
            <a:r>
              <a:rPr lang="en-US" sz="1200" dirty="0" smtClean="0"/>
              <a:t>, “</a:t>
            </a:r>
            <a:r>
              <a:rPr lang="en-US" sz="1200" dirty="0" err="1" smtClean="0"/>
              <a:t>Biosensing</a:t>
            </a:r>
            <a:r>
              <a:rPr lang="en-US" sz="1200" dirty="0" smtClean="0"/>
              <a:t> with plasmonic </a:t>
            </a:r>
            <a:r>
              <a:rPr lang="en-US" sz="1200" dirty="0" err="1" smtClean="0"/>
              <a:t>nanosensors</a:t>
            </a:r>
            <a:r>
              <a:rPr lang="en-US" sz="1200" dirty="0" smtClean="0"/>
              <a:t>”, Nature Materials,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71800" y="0"/>
            <a:ext cx="3063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Colloid nano-crystal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990600"/>
            <a:ext cx="5029201" cy="30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794" y="838200"/>
            <a:ext cx="341120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0203" y="3200401"/>
            <a:ext cx="335184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81000" y="4038600"/>
            <a:ext cx="472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en-US" dirty="0" smtClean="0">
                <a:solidFill>
                  <a:srgbClr val="C00000"/>
                </a:solidFill>
              </a:rPr>
              <a:t>For photonic crystal application, add: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t-IT" dirty="0" smtClean="0">
                <a:solidFill>
                  <a:srgbClr val="0033CC"/>
                </a:solidFill>
              </a:rPr>
              <a:t>Si infiltration via CVD method, with c</a:t>
            </a:r>
            <a:r>
              <a:rPr lang="en-US" dirty="0" err="1" smtClean="0">
                <a:solidFill>
                  <a:srgbClr val="0033CC"/>
                </a:solidFill>
              </a:rPr>
              <a:t>ontroled</a:t>
            </a:r>
            <a:r>
              <a:rPr lang="en-US" dirty="0" smtClean="0">
                <a:solidFill>
                  <a:srgbClr val="0033CC"/>
                </a:solidFill>
              </a:rPr>
              <a:t> degree of infiltration (0-100%).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Etching of silica sphere by HF, leaving behind interconnected network of </a:t>
            </a:r>
            <a:r>
              <a:rPr lang="en-US" dirty="0" smtClean="0">
                <a:solidFill>
                  <a:srgbClr val="C00000"/>
                </a:solidFill>
              </a:rPr>
              <a:t>air spheres surrounded by Si shells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 (n=3.5) is better than SiO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(n=1.5) because it has higher refractive index, important for photonic crystal.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6581001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Yurii</a:t>
            </a:r>
            <a:r>
              <a:rPr lang="en-US" sz="1200" dirty="0" smtClean="0"/>
              <a:t> A. </a:t>
            </a:r>
            <a:r>
              <a:rPr lang="en-US" sz="1200" dirty="0" err="1" smtClean="0"/>
              <a:t>Vlasov</a:t>
            </a:r>
            <a:r>
              <a:rPr lang="en-US" sz="1200" dirty="0" smtClean="0"/>
              <a:t>, Xiang-</a:t>
            </a:r>
            <a:r>
              <a:rPr lang="en-US" sz="1200" dirty="0" err="1" smtClean="0"/>
              <a:t>Zheng</a:t>
            </a:r>
            <a:r>
              <a:rPr lang="en-US" sz="1200" dirty="0" smtClean="0"/>
              <a:t> Bo, James C. Sturm &amp; David J. Norris, Nature 414,289 (2001)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096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Mono-disperse silica spheres (&lt;5% variation in diameter), diameter range 1 - 2.0 microns, self assembled into </a:t>
            </a:r>
            <a:r>
              <a:rPr lang="en-US" dirty="0" err="1" smtClean="0">
                <a:solidFill>
                  <a:srgbClr val="C00000"/>
                </a:solidFill>
              </a:rPr>
              <a:t>fcc</a:t>
            </a:r>
            <a:r>
              <a:rPr lang="en-US" dirty="0" smtClean="0">
                <a:solidFill>
                  <a:srgbClr val="C00000"/>
                </a:solidFill>
              </a:rPr>
              <a:t> lattice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76200"/>
            <a:ext cx="5424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Self-assembled photonic structures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72" y="2285999"/>
            <a:ext cx="4541723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06514"/>
            <a:ext cx="4191000" cy="322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04800" y="57544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Observe two peaks at 2.5 microns and 1.46 microns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Two peaks identified are a first stop gap and a full photonic band gap (two hatched areas)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638169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Blanco  A.. John S.. </a:t>
            </a:r>
            <a:r>
              <a:rPr lang="en-US" sz="1200" dirty="0" err="1" smtClean="0"/>
              <a:t>Ozin</a:t>
            </a:r>
            <a:r>
              <a:rPr lang="en-US" sz="1200" dirty="0" smtClean="0"/>
              <a:t> GA.., “Large-scale synthesis of a silicon photonic crystal with a complete three-dimensional bandgap near 1.5 </a:t>
            </a:r>
            <a:r>
              <a:rPr lang="en-US" sz="1200" dirty="0" err="1" smtClean="0"/>
              <a:t>micrometres</a:t>
            </a:r>
            <a:r>
              <a:rPr lang="en-US" sz="1200" dirty="0" smtClean="0"/>
              <a:t>” Nature, 405, 437-439 (2000)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55336" y="6504801"/>
            <a:ext cx="3045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http://en.wikipedia.org/wiki/Photonic_crystal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762000"/>
            <a:ext cx="8273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When electrons move in periodic lattice (crystal), bandgap is formed.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When photon travels in periodic structure (photonic crystal), bandgap can also form.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Just like electron, light cannot propagate when its energy is within the bandgap.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1D photonic crystal is nothing but a Brag reflector (used for EUV mirror).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304800" y="76200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CC"/>
                </a:solidFill>
              </a:rPr>
              <a:t>Colloidal crystals with tunable colors </a:t>
            </a:r>
            <a:r>
              <a:rPr lang="en-US" sz="2800" dirty="0" smtClean="0">
                <a:solidFill>
                  <a:srgbClr val="0033CC"/>
                </a:solidFill>
              </a:rPr>
              <a:t>for </a:t>
            </a:r>
            <a:r>
              <a:rPr lang="en-US" sz="2800" dirty="0">
                <a:solidFill>
                  <a:srgbClr val="0033CC"/>
                </a:solidFill>
              </a:rPr>
              <a:t>photonic papers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715000" y="1325701"/>
            <a:ext cx="34290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C00000"/>
                </a:solidFill>
              </a:rPr>
              <a:t>Printing colorful patterns without using </a:t>
            </a:r>
            <a:r>
              <a:rPr lang="en-US" dirty="0" smtClean="0">
                <a:solidFill>
                  <a:srgbClr val="C00000"/>
                </a:solidFill>
              </a:rPr>
              <a:t>conventional pigments.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</a:rPr>
              <a:t>Here the sphere array is like a grating filter, whose transmission or reflection spectrum (color) depends on its period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(and on refractive indexes of the sphere and matrix, and viewing angle; for normal viewing angle, should be something like period=m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/n, with m being integer and n refractive index</a:t>
            </a:r>
            <a:r>
              <a:rPr lang="en-US" sz="1600" dirty="0" smtClean="0">
                <a:solidFill>
                  <a:srgbClr val="0033CC"/>
                </a:solidFill>
              </a:rPr>
              <a:t>)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152400" y="5257800"/>
            <a:ext cx="88392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Basically the </a:t>
            </a:r>
            <a:r>
              <a:rPr lang="en-US" dirty="0" smtClean="0">
                <a:solidFill>
                  <a:srgbClr val="0033CC"/>
                </a:solidFill>
              </a:rPr>
              <a:t>“paper</a:t>
            </a:r>
            <a:r>
              <a:rPr lang="en-US" dirty="0">
                <a:solidFill>
                  <a:srgbClr val="0033CC"/>
                </a:solidFill>
              </a:rPr>
              <a:t>” is a colloidal crystal of polymer beads embedded in </a:t>
            </a:r>
            <a:r>
              <a:rPr lang="en-US" dirty="0" smtClean="0">
                <a:solidFill>
                  <a:srgbClr val="0033CC"/>
                </a:solidFill>
              </a:rPr>
              <a:t>PDMS elastomer</a:t>
            </a:r>
            <a:r>
              <a:rPr lang="pl-PL" dirty="0" smtClean="0">
                <a:solidFill>
                  <a:srgbClr val="0033CC"/>
                </a:solidFill>
              </a:rPr>
              <a:t>e</a:t>
            </a:r>
            <a:r>
              <a:rPr lang="en-US" dirty="0">
                <a:solidFill>
                  <a:srgbClr val="0033CC"/>
                </a:solidFill>
              </a:rPr>
              <a:t>r </a:t>
            </a:r>
            <a:r>
              <a:rPr lang="en-US" dirty="0" smtClean="0">
                <a:solidFill>
                  <a:srgbClr val="0033CC"/>
                </a:solidFill>
              </a:rPr>
              <a:t>matrix, </a:t>
            </a:r>
            <a:r>
              <a:rPr lang="en-US" dirty="0">
                <a:solidFill>
                  <a:srgbClr val="0033CC"/>
                </a:solidFill>
              </a:rPr>
              <a:t>whereas the </a:t>
            </a:r>
            <a:r>
              <a:rPr lang="en-US" dirty="0" smtClean="0">
                <a:solidFill>
                  <a:srgbClr val="0033CC"/>
                </a:solidFill>
              </a:rPr>
              <a:t>“ink</a:t>
            </a:r>
            <a:r>
              <a:rPr lang="en-US" dirty="0">
                <a:solidFill>
                  <a:srgbClr val="0033CC"/>
                </a:solidFill>
              </a:rPr>
              <a:t>” is a liquid capable of swelling </a:t>
            </a:r>
            <a:r>
              <a:rPr lang="en-US" dirty="0" smtClean="0">
                <a:solidFill>
                  <a:srgbClr val="0033CC"/>
                </a:solidFill>
              </a:rPr>
              <a:t>PDMS. </a:t>
            </a:r>
            <a:r>
              <a:rPr lang="en-US" sz="1600" dirty="0" smtClean="0">
                <a:solidFill>
                  <a:srgbClr val="0033CC"/>
                </a:solidFill>
              </a:rPr>
              <a:t>(PDMS can be swelled easily by many solvents, which property is usually very undesirable for nanofabrication)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As the elastomer is swollen by ink molecules, lattice constants are changed, so is the color.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2057400" y="3352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229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5486400" cy="437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2133601" y="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800" dirty="0">
                <a:solidFill>
                  <a:srgbClr val="0033CC"/>
                </a:solidFill>
              </a:rPr>
              <a:t>Slow vertical withdrawal method</a:t>
            </a:r>
          </a:p>
        </p:txBody>
      </p:sp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2917682" cy="355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181600" y="6504801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sz="1200" dirty="0">
                <a:latin typeface="Arial" pitchFamily="34" charset="0"/>
              </a:rPr>
              <a:t>Appl. Phys. </a:t>
            </a:r>
            <a:r>
              <a:rPr kumimoji="0" lang="en-US" altLang="ko-KR" sz="1200" dirty="0" err="1">
                <a:latin typeface="Arial" pitchFamily="34" charset="0"/>
              </a:rPr>
              <a:t>Lett</a:t>
            </a:r>
            <a:r>
              <a:rPr kumimoji="0" lang="en-US" altLang="ko-KR" sz="1200" dirty="0">
                <a:latin typeface="Arial" pitchFamily="34" charset="0"/>
              </a:rPr>
              <a:t>., Vol. 77, No. 17, 23 October </a:t>
            </a:r>
            <a:r>
              <a:rPr kumimoji="0" lang="en-US" altLang="ko-KR" sz="1200" dirty="0" smtClean="0">
                <a:latin typeface="Arial" pitchFamily="34" charset="0"/>
              </a:rPr>
              <a:t>2000</a:t>
            </a:r>
            <a:endParaRPr kumimoji="0" lang="en-US" altLang="ko-KR" sz="1200" dirty="0"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00600" y="4953000"/>
            <a:ext cx="426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Continuous convective assembly using a stepper motor.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Slide is withdrawn out of the solution at a particular rate (slow: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60</a:t>
            </a:r>
            <a:r>
              <a:rPr lang="el-GR" dirty="0" smtClean="0">
                <a:solidFill>
                  <a:srgbClr val="0033CC"/>
                </a:solidFill>
              </a:rPr>
              <a:t>μ</a:t>
            </a:r>
            <a:r>
              <a:rPr lang="en-US" dirty="0" smtClean="0">
                <a:solidFill>
                  <a:srgbClr val="0033CC"/>
                </a:solidFill>
              </a:rPr>
              <a:t>m/min; fast: 180</a:t>
            </a:r>
            <a:r>
              <a:rPr lang="el-GR" dirty="0" smtClean="0">
                <a:solidFill>
                  <a:srgbClr val="0033CC"/>
                </a:solidFill>
              </a:rPr>
              <a:t>μ</a:t>
            </a:r>
            <a:r>
              <a:rPr lang="en-US" dirty="0" smtClean="0">
                <a:solidFill>
                  <a:srgbClr val="0033CC"/>
                </a:solidFill>
              </a:rPr>
              <a:t>m/min)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685800"/>
            <a:ext cx="3810000" cy="403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4172658" y="3974068"/>
            <a:ext cx="78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Motor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4419600" y="2895600"/>
            <a:ext cx="1371600" cy="9144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48400" y="4648200"/>
            <a:ext cx="244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Solution of nano-sphere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467600" y="4191000"/>
            <a:ext cx="762000" cy="5334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9000" y="1905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Increased evaporation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3124200" y="21336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00400" y="2819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Evaporation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0800000">
            <a:off x="2895600" y="293506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04800" y="4267200"/>
            <a:ext cx="3643313" cy="2384425"/>
            <a:chOff x="304800" y="4267200"/>
            <a:chExt cx="3643313" cy="2384425"/>
          </a:xfrm>
        </p:grpSpPr>
        <p:graphicFrame>
          <p:nvGraphicFramePr>
            <p:cNvPr id="24578" name="Object 9"/>
            <p:cNvGraphicFramePr>
              <a:graphicFrameLocks noChangeAspect="1"/>
            </p:cNvGraphicFramePr>
            <p:nvPr/>
          </p:nvGraphicFramePr>
          <p:xfrm>
            <a:off x="304800" y="4267200"/>
            <a:ext cx="3643313" cy="2384425"/>
          </p:xfrm>
          <a:graphic>
            <a:graphicData uri="http://schemas.openxmlformats.org/presentationml/2006/ole">
              <p:oleObj spid="_x0000_s24578" name="Obraz - mapa bitowa" r:id="rId5" imgW="6076190" imgH="3982006" progId="PBrush">
                <p:embed/>
              </p:oleObj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81000" y="6248400"/>
              <a:ext cx="2113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3D sphere assembly 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8458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If the colors of </a:t>
            </a:r>
            <a:r>
              <a:rPr lang="en-US" dirty="0" smtClean="0">
                <a:solidFill>
                  <a:srgbClr val="0033CC"/>
                </a:solidFill>
              </a:rPr>
              <a:t>these</a:t>
            </a:r>
            <a:r>
              <a:rPr lang="pl-PL" dirty="0" smtClean="0">
                <a:solidFill>
                  <a:srgbClr val="0033CC"/>
                </a:solidFill>
              </a:rPr>
              <a:t> </a:t>
            </a:r>
            <a:r>
              <a:rPr lang="en-US" dirty="0">
                <a:solidFill>
                  <a:srgbClr val="0033CC"/>
                </a:solidFill>
              </a:rPr>
              <a:t>states are sufficiently different to be distinguished by the naked eye, the contrast can be exploited to write and display color letters and patterns with </a:t>
            </a:r>
            <a:r>
              <a:rPr lang="en-US" dirty="0" smtClean="0">
                <a:solidFill>
                  <a:srgbClr val="0033CC"/>
                </a:solidFill>
              </a:rPr>
              <a:t>certain spatial </a:t>
            </a:r>
            <a:r>
              <a:rPr lang="en-US" dirty="0">
                <a:solidFill>
                  <a:srgbClr val="0033CC"/>
                </a:solidFill>
              </a:rPr>
              <a:t>resolutions. 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0" y="2286000"/>
            <a:ext cx="3124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As the ink molecules are </a:t>
            </a:r>
            <a:r>
              <a:rPr lang="en-US" dirty="0" smtClean="0">
                <a:solidFill>
                  <a:srgbClr val="0033CC"/>
                </a:solidFill>
              </a:rPr>
              <a:t>evaporating, </a:t>
            </a:r>
            <a:r>
              <a:rPr lang="en-US" dirty="0">
                <a:solidFill>
                  <a:srgbClr val="0033CC"/>
                </a:solidFill>
              </a:rPr>
              <a:t>the PDMS matrix will gradually shrink back to its </a:t>
            </a:r>
            <a:r>
              <a:rPr lang="en-US" dirty="0" smtClean="0">
                <a:solidFill>
                  <a:srgbClr val="0033CC"/>
                </a:solidFill>
              </a:rPr>
              <a:t>originated </a:t>
            </a:r>
            <a:r>
              <a:rPr lang="en-US" dirty="0">
                <a:solidFill>
                  <a:srgbClr val="0033CC"/>
                </a:solidFill>
              </a:rPr>
              <a:t>state and the color patterns will be automatically erased.  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36457"/>
            <a:ext cx="6095999" cy="462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7801" y="76200"/>
            <a:ext cx="62483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CC"/>
                </a:solidFill>
              </a:rPr>
              <a:t>Colloidal crystals with tunable colors and their use as photonic papers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1066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" y="4419600"/>
            <a:ext cx="26241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0600" y="162580"/>
            <a:ext cx="73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Intermolecular forces important for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3577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20750"/>
            <a:ext cx="776091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0600" y="162580"/>
            <a:ext cx="73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Intermolecular forces important for self assembly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4419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33CC"/>
                </a:solidFill>
              </a:rPr>
              <a:t>Generally, the film thickness depends </a:t>
            </a:r>
            <a:r>
              <a:rPr lang="en-US" dirty="0" smtClean="0">
                <a:solidFill>
                  <a:srgbClr val="0033CC"/>
                </a:solidFill>
              </a:rPr>
              <a:t>on:</a:t>
            </a:r>
            <a:endParaRPr lang="en-US" dirty="0">
              <a:solidFill>
                <a:srgbClr val="0033CC"/>
              </a:solidFill>
            </a:endParaRP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Lifting </a:t>
            </a:r>
            <a:r>
              <a:rPr lang="en-US" dirty="0">
                <a:solidFill>
                  <a:srgbClr val="0033CC"/>
                </a:solidFill>
              </a:rPr>
              <a:t>speed,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Solution </a:t>
            </a:r>
            <a:r>
              <a:rPr lang="en-US" dirty="0">
                <a:solidFill>
                  <a:srgbClr val="0033CC"/>
                </a:solidFill>
              </a:rPr>
              <a:t>concentration,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Temperature</a:t>
            </a:r>
            <a:r>
              <a:rPr lang="en-US" dirty="0">
                <a:solidFill>
                  <a:srgbClr val="0033CC"/>
                </a:solidFill>
              </a:rPr>
              <a:t>,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Air </a:t>
            </a:r>
            <a:r>
              <a:rPr lang="en-US" dirty="0">
                <a:solidFill>
                  <a:srgbClr val="0033CC"/>
                </a:solidFill>
              </a:rPr>
              <a:t>humidity,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Sphere </a:t>
            </a:r>
            <a:r>
              <a:rPr lang="en-US" dirty="0">
                <a:solidFill>
                  <a:srgbClr val="0033CC"/>
                </a:solidFill>
              </a:rPr>
              <a:t>size.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676400" y="3352800"/>
          <a:ext cx="5588000" cy="3352800"/>
        </p:xfrm>
        <a:graphic>
          <a:graphicData uri="http://schemas.openxmlformats.org/presentationml/2006/ole">
            <p:oleObj spid="_x0000_s58370" name="Wykres" r:id="rId3" imgW="5512680" imgH="3127680" progId="Excel.Sheet.8">
              <p:embed/>
            </p:oleObj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33601" y="1524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800" dirty="0">
                <a:solidFill>
                  <a:srgbClr val="0033CC"/>
                </a:solidFill>
              </a:rPr>
              <a:t>Slow vertical withdrawal method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58371" name="Object 11"/>
          <p:cNvGraphicFramePr>
            <a:graphicFrameLocks noChangeAspect="1"/>
          </p:cNvGraphicFramePr>
          <p:nvPr/>
        </p:nvGraphicFramePr>
        <p:xfrm>
          <a:off x="4953000" y="914400"/>
          <a:ext cx="3733800" cy="2362200"/>
        </p:xfrm>
        <a:graphic>
          <a:graphicData uri="http://schemas.openxmlformats.org/presentationml/2006/ole">
            <p:oleObj spid="_x0000_s58371" r:id="rId4" imgW="6504762" imgH="3866667" progId="PBrush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105025" y="162580"/>
            <a:ext cx="4600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800" dirty="0">
                <a:solidFill>
                  <a:srgbClr val="0033CC"/>
                </a:solidFill>
              </a:rPr>
              <a:t>Horizontal movement method</a:t>
            </a:r>
          </a:p>
        </p:txBody>
      </p:sp>
      <p:sp>
        <p:nvSpPr>
          <p:cNvPr id="13320" name="Rectangle 13"/>
          <p:cNvSpPr>
            <a:spLocks noChangeArrowheads="1"/>
          </p:cNvSpPr>
          <p:nvPr/>
        </p:nvSpPr>
        <p:spPr bwMode="auto">
          <a:xfrm>
            <a:off x="2667000" y="4572000"/>
            <a:ext cx="5715000" cy="228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14"/>
          <p:cNvSpPr>
            <a:spLocks noChangeArrowheads="1"/>
          </p:cNvSpPr>
          <p:nvPr/>
        </p:nvSpPr>
        <p:spPr bwMode="auto">
          <a:xfrm>
            <a:off x="3657600" y="1447800"/>
            <a:ext cx="762000" cy="2514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Freeform 15"/>
          <p:cNvSpPr>
            <a:spLocks/>
          </p:cNvSpPr>
          <p:nvPr/>
        </p:nvSpPr>
        <p:spPr bwMode="auto">
          <a:xfrm>
            <a:off x="3276600" y="3962400"/>
            <a:ext cx="381000" cy="685800"/>
          </a:xfrm>
          <a:custGeom>
            <a:avLst/>
            <a:gdLst>
              <a:gd name="T0" fmla="*/ 288 w 288"/>
              <a:gd name="T1" fmla="*/ 0 h 432"/>
              <a:gd name="T2" fmla="*/ 192 w 288"/>
              <a:gd name="T3" fmla="*/ 240 h 432"/>
              <a:gd name="T4" fmla="*/ 0 w 288"/>
              <a:gd name="T5" fmla="*/ 432 h 432"/>
              <a:gd name="T6" fmla="*/ 0 60000 65536"/>
              <a:gd name="T7" fmla="*/ 0 60000 65536"/>
              <a:gd name="T8" fmla="*/ 0 60000 65536"/>
              <a:gd name="T9" fmla="*/ 0 w 288"/>
              <a:gd name="T10" fmla="*/ 0 h 432"/>
              <a:gd name="T11" fmla="*/ 288 w 288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432">
                <a:moveTo>
                  <a:pt x="288" y="0"/>
                </a:moveTo>
                <a:cubicBezTo>
                  <a:pt x="264" y="84"/>
                  <a:pt x="240" y="168"/>
                  <a:pt x="192" y="240"/>
                </a:cubicBezTo>
                <a:cubicBezTo>
                  <a:pt x="144" y="312"/>
                  <a:pt x="24" y="400"/>
                  <a:pt x="0" y="432"/>
                </a:cubicBezTo>
              </a:path>
            </a:pathLst>
          </a:cu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Freeform 16"/>
          <p:cNvSpPr>
            <a:spLocks/>
          </p:cNvSpPr>
          <p:nvPr/>
        </p:nvSpPr>
        <p:spPr bwMode="auto">
          <a:xfrm>
            <a:off x="4419600" y="3962400"/>
            <a:ext cx="2057400" cy="609600"/>
          </a:xfrm>
          <a:custGeom>
            <a:avLst/>
            <a:gdLst>
              <a:gd name="T0" fmla="*/ 0 w 1296"/>
              <a:gd name="T1" fmla="*/ 0 h 384"/>
              <a:gd name="T2" fmla="*/ 240 w 1296"/>
              <a:gd name="T3" fmla="*/ 240 h 384"/>
              <a:gd name="T4" fmla="*/ 624 w 1296"/>
              <a:gd name="T5" fmla="*/ 288 h 384"/>
              <a:gd name="T6" fmla="*/ 864 w 1296"/>
              <a:gd name="T7" fmla="*/ 288 h 384"/>
              <a:gd name="T8" fmla="*/ 1104 w 1296"/>
              <a:gd name="T9" fmla="*/ 336 h 384"/>
              <a:gd name="T10" fmla="*/ 1296 w 1296"/>
              <a:gd name="T11" fmla="*/ 384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6"/>
              <a:gd name="T19" fmla="*/ 0 h 384"/>
              <a:gd name="T20" fmla="*/ 1296 w 1296"/>
              <a:gd name="T21" fmla="*/ 384 h 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6" h="384">
                <a:moveTo>
                  <a:pt x="0" y="0"/>
                </a:moveTo>
                <a:cubicBezTo>
                  <a:pt x="68" y="96"/>
                  <a:pt x="136" y="192"/>
                  <a:pt x="240" y="240"/>
                </a:cubicBezTo>
                <a:cubicBezTo>
                  <a:pt x="344" y="288"/>
                  <a:pt x="520" y="280"/>
                  <a:pt x="624" y="288"/>
                </a:cubicBezTo>
                <a:cubicBezTo>
                  <a:pt x="728" y="296"/>
                  <a:pt x="784" y="280"/>
                  <a:pt x="864" y="288"/>
                </a:cubicBezTo>
                <a:cubicBezTo>
                  <a:pt x="944" y="296"/>
                  <a:pt x="1032" y="320"/>
                  <a:pt x="1104" y="336"/>
                </a:cubicBezTo>
                <a:cubicBezTo>
                  <a:pt x="1176" y="352"/>
                  <a:pt x="1236" y="368"/>
                  <a:pt x="1296" y="384"/>
                </a:cubicBezTo>
              </a:path>
            </a:pathLst>
          </a:custGeom>
          <a:noFill/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Oval 17"/>
          <p:cNvSpPr>
            <a:spLocks noChangeArrowheads="1"/>
          </p:cNvSpPr>
          <p:nvPr/>
        </p:nvSpPr>
        <p:spPr bwMode="auto">
          <a:xfrm>
            <a:off x="3657600" y="4267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Oval 18"/>
          <p:cNvSpPr>
            <a:spLocks noChangeArrowheads="1"/>
          </p:cNvSpPr>
          <p:nvPr/>
        </p:nvSpPr>
        <p:spPr bwMode="auto">
          <a:xfrm>
            <a:off x="38100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9"/>
          <p:cNvSpPr>
            <a:spLocks noChangeArrowheads="1"/>
          </p:cNvSpPr>
          <p:nvPr/>
        </p:nvSpPr>
        <p:spPr bwMode="auto">
          <a:xfrm>
            <a:off x="4114800" y="4343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20"/>
          <p:cNvSpPr>
            <a:spLocks noChangeArrowheads="1"/>
          </p:cNvSpPr>
          <p:nvPr/>
        </p:nvSpPr>
        <p:spPr bwMode="auto">
          <a:xfrm>
            <a:off x="4114800" y="4114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21"/>
          <p:cNvSpPr>
            <a:spLocks noChangeArrowheads="1"/>
          </p:cNvSpPr>
          <p:nvPr/>
        </p:nvSpPr>
        <p:spPr bwMode="auto">
          <a:xfrm>
            <a:off x="4343400" y="4343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22"/>
          <p:cNvSpPr>
            <a:spLocks noChangeArrowheads="1"/>
          </p:cNvSpPr>
          <p:nvPr/>
        </p:nvSpPr>
        <p:spPr bwMode="auto">
          <a:xfrm>
            <a:off x="4572000" y="4343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23"/>
          <p:cNvSpPr>
            <a:spLocks noChangeArrowheads="1"/>
          </p:cNvSpPr>
          <p:nvPr/>
        </p:nvSpPr>
        <p:spPr bwMode="auto">
          <a:xfrm>
            <a:off x="50292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24"/>
          <p:cNvSpPr>
            <a:spLocks noChangeArrowheads="1"/>
          </p:cNvSpPr>
          <p:nvPr/>
        </p:nvSpPr>
        <p:spPr bwMode="auto">
          <a:xfrm>
            <a:off x="54102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3810000" y="4114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6"/>
          <p:cNvSpPr>
            <a:spLocks noChangeArrowheads="1"/>
          </p:cNvSpPr>
          <p:nvPr/>
        </p:nvSpPr>
        <p:spPr bwMode="auto">
          <a:xfrm>
            <a:off x="3962400" y="2895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7"/>
          <p:cNvSpPr>
            <a:spLocks noChangeArrowheads="1"/>
          </p:cNvSpPr>
          <p:nvPr/>
        </p:nvSpPr>
        <p:spPr bwMode="auto">
          <a:xfrm>
            <a:off x="4038600" y="3505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8"/>
          <p:cNvSpPr>
            <a:spLocks noChangeArrowheads="1"/>
          </p:cNvSpPr>
          <p:nvPr/>
        </p:nvSpPr>
        <p:spPr bwMode="auto">
          <a:xfrm>
            <a:off x="4114800" y="2286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9"/>
          <p:cNvSpPr>
            <a:spLocks noChangeArrowheads="1"/>
          </p:cNvSpPr>
          <p:nvPr/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Oval 30"/>
          <p:cNvSpPr>
            <a:spLocks noChangeArrowheads="1"/>
          </p:cNvSpPr>
          <p:nvPr/>
        </p:nvSpPr>
        <p:spPr bwMode="auto">
          <a:xfrm>
            <a:off x="62484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Oval 31"/>
          <p:cNvSpPr>
            <a:spLocks noChangeArrowheads="1"/>
          </p:cNvSpPr>
          <p:nvPr/>
        </p:nvSpPr>
        <p:spPr bwMode="auto">
          <a:xfrm>
            <a:off x="64770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Oval 32"/>
          <p:cNvSpPr>
            <a:spLocks noChangeArrowheads="1"/>
          </p:cNvSpPr>
          <p:nvPr/>
        </p:nvSpPr>
        <p:spPr bwMode="auto">
          <a:xfrm>
            <a:off x="66294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Oval 33"/>
          <p:cNvSpPr>
            <a:spLocks noChangeArrowheads="1"/>
          </p:cNvSpPr>
          <p:nvPr/>
        </p:nvSpPr>
        <p:spPr bwMode="auto">
          <a:xfrm>
            <a:off x="67818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Oval 34"/>
          <p:cNvSpPr>
            <a:spLocks noChangeArrowheads="1"/>
          </p:cNvSpPr>
          <p:nvPr/>
        </p:nvSpPr>
        <p:spPr bwMode="auto">
          <a:xfrm>
            <a:off x="69342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2" name="Oval 35"/>
          <p:cNvSpPr>
            <a:spLocks noChangeArrowheads="1"/>
          </p:cNvSpPr>
          <p:nvPr/>
        </p:nvSpPr>
        <p:spPr bwMode="auto">
          <a:xfrm>
            <a:off x="7086600" y="4419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3" name="Line 36"/>
          <p:cNvSpPr>
            <a:spLocks noChangeShapeType="1"/>
          </p:cNvSpPr>
          <p:nvPr/>
        </p:nvSpPr>
        <p:spPr bwMode="auto">
          <a:xfrm>
            <a:off x="3124200" y="1752600"/>
            <a:ext cx="0" cy="18288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4" name="Line 37"/>
          <p:cNvSpPr>
            <a:spLocks noChangeShapeType="1"/>
          </p:cNvSpPr>
          <p:nvPr/>
        </p:nvSpPr>
        <p:spPr bwMode="auto">
          <a:xfrm>
            <a:off x="4038600" y="5715000"/>
            <a:ext cx="28956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5" name="Rectangle 38"/>
          <p:cNvSpPr>
            <a:spLocks noChangeArrowheads="1"/>
          </p:cNvSpPr>
          <p:nvPr/>
        </p:nvSpPr>
        <p:spPr bwMode="auto">
          <a:xfrm>
            <a:off x="1752600" y="4800600"/>
            <a:ext cx="6858000" cy="762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Line 39"/>
          <p:cNvSpPr>
            <a:spLocks noChangeShapeType="1"/>
          </p:cNvSpPr>
          <p:nvPr/>
        </p:nvSpPr>
        <p:spPr bwMode="auto">
          <a:xfrm>
            <a:off x="3124200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7" name="Text Box 40"/>
          <p:cNvSpPr txBox="1">
            <a:spLocks noChangeArrowheads="1"/>
          </p:cNvSpPr>
          <p:nvPr/>
        </p:nvSpPr>
        <p:spPr bwMode="auto">
          <a:xfrm>
            <a:off x="1371600" y="41148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H, height of meniscus</a:t>
            </a:r>
          </a:p>
        </p:txBody>
      </p:sp>
      <p:sp>
        <p:nvSpPr>
          <p:cNvPr id="13348" name="Text Box 41"/>
          <p:cNvSpPr txBox="1">
            <a:spLocks noChangeArrowheads="1"/>
          </p:cNvSpPr>
          <p:nvPr/>
        </p:nvSpPr>
        <p:spPr bwMode="auto">
          <a:xfrm>
            <a:off x="5867400" y="1600200"/>
            <a:ext cx="2895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R, Humidity ratio</a:t>
            </a:r>
          </a:p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T, temperature</a:t>
            </a:r>
          </a:p>
        </p:txBody>
      </p:sp>
      <p:sp>
        <p:nvSpPr>
          <p:cNvPr id="13349" name="Text Box 42"/>
          <p:cNvSpPr txBox="1">
            <a:spLocks noChangeArrowheads="1"/>
          </p:cNvSpPr>
          <p:nvPr/>
        </p:nvSpPr>
        <p:spPr bwMode="auto">
          <a:xfrm>
            <a:off x="5105400" y="3581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C, Concentration ratio of liquid </a:t>
            </a:r>
          </a:p>
        </p:txBody>
      </p:sp>
      <p:sp>
        <p:nvSpPr>
          <p:cNvPr id="13350" name="Line 43"/>
          <p:cNvSpPr>
            <a:spLocks noChangeShapeType="1"/>
          </p:cNvSpPr>
          <p:nvPr/>
        </p:nvSpPr>
        <p:spPr bwMode="auto">
          <a:xfrm flipH="1">
            <a:off x="4419600" y="3886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Line 44"/>
          <p:cNvSpPr>
            <a:spLocks noChangeShapeType="1"/>
          </p:cNvSpPr>
          <p:nvPr/>
        </p:nvSpPr>
        <p:spPr bwMode="auto">
          <a:xfrm>
            <a:off x="3886200" y="1828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52" name="Text Box 45"/>
          <p:cNvSpPr txBox="1">
            <a:spLocks noChangeArrowheads="1"/>
          </p:cNvSpPr>
          <p:nvPr/>
        </p:nvSpPr>
        <p:spPr bwMode="auto">
          <a:xfrm>
            <a:off x="395288" y="168433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W, Width of </a:t>
            </a:r>
            <a:r>
              <a:rPr kumimoji="0" lang="en-US" altLang="ko-KR" dirty="0" err="1">
                <a:solidFill>
                  <a:srgbClr val="0033CC"/>
                </a:solidFill>
                <a:latin typeface="Arial" pitchFamily="34" charset="0"/>
              </a:rPr>
              <a:t>cuvette</a:t>
            </a:r>
            <a:endParaRPr kumimoji="0" lang="en-US" altLang="ko-KR" dirty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13353" name="Text Box 46"/>
          <p:cNvSpPr txBox="1">
            <a:spLocks noChangeArrowheads="1"/>
          </p:cNvSpPr>
          <p:nvPr/>
        </p:nvSpPr>
        <p:spPr bwMode="auto">
          <a:xfrm>
            <a:off x="3810000" y="60198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Speed of horizontal movement</a:t>
            </a:r>
          </a:p>
        </p:txBody>
      </p:sp>
      <p:sp>
        <p:nvSpPr>
          <p:cNvPr id="13354" name="Text Box 47"/>
          <p:cNvSpPr txBox="1">
            <a:spLocks noChangeArrowheads="1"/>
          </p:cNvSpPr>
          <p:nvPr/>
        </p:nvSpPr>
        <p:spPr bwMode="auto">
          <a:xfrm>
            <a:off x="1295400" y="27432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S, Shape of meniscus</a:t>
            </a:r>
          </a:p>
        </p:txBody>
      </p:sp>
      <p:sp>
        <p:nvSpPr>
          <p:cNvPr id="13355" name="Line 48"/>
          <p:cNvSpPr>
            <a:spLocks noChangeShapeType="1"/>
          </p:cNvSpPr>
          <p:nvPr/>
        </p:nvSpPr>
        <p:spPr bwMode="auto">
          <a:xfrm>
            <a:off x="2514600" y="32766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56" name="Text Box 49"/>
          <p:cNvSpPr txBox="1">
            <a:spLocks noChangeArrowheads="1"/>
          </p:cNvSpPr>
          <p:nvPr/>
        </p:nvSpPr>
        <p:spPr bwMode="auto">
          <a:xfrm>
            <a:off x="914400" y="56388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US" altLang="ko-KR" dirty="0">
                <a:solidFill>
                  <a:srgbClr val="0033CC"/>
                </a:solidFill>
                <a:latin typeface="Arial" pitchFamily="34" charset="0"/>
              </a:rPr>
              <a:t>Substrate, glass</a:t>
            </a:r>
          </a:p>
        </p:txBody>
      </p:sp>
      <p:sp>
        <p:nvSpPr>
          <p:cNvPr id="13357" name="Line 50"/>
          <p:cNvSpPr>
            <a:spLocks noChangeShapeType="1"/>
          </p:cNvSpPr>
          <p:nvPr/>
        </p:nvSpPr>
        <p:spPr bwMode="auto">
          <a:xfrm flipV="1">
            <a:off x="2743200" y="47244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47800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 smtClean="0">
                <a:solidFill>
                  <a:srgbClr val="0033CC"/>
                </a:solidFill>
                <a:ea typeface="標楷體" pitchFamily="65" charset="-120"/>
              </a:rPr>
              <a:t>Spin-coating method: mono- and bi-layer</a:t>
            </a:r>
            <a:endParaRPr lang="zh-TW" altLang="en-US" sz="2800" dirty="0">
              <a:solidFill>
                <a:srgbClr val="0033CC"/>
              </a:solidFill>
              <a:ea typeface="標楷體" pitchFamily="65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1000" y="2221468"/>
            <a:ext cx="3096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Polystyrene (PS) sphere 500nm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602468"/>
            <a:ext cx="41646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02468"/>
            <a:ext cx="4191000" cy="360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000" y="6096000"/>
            <a:ext cx="1274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Mono-layer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6126480"/>
            <a:ext cx="88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Bi-layer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7" descr="C:\Documents and Settings\Kelvin Lee\桌面\0614\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838200"/>
            <a:ext cx="2209800" cy="167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838200"/>
            <a:ext cx="624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Spin coating or drop coating using polystyrene or silica sphere is the most popular form of nanosphere lithography. 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Spinner is very available, relatively easy to get mono-layer, as needed for nanofabrication (i.e. pattern transfer to substrate).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5415" y="1143000"/>
            <a:ext cx="904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Pipette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Spinner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914400"/>
            <a:ext cx="533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PS 100nm results in disordered multilayer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PS 200nm results in ordered packing of nanoparticles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Generally, larger is easier to assembly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3300"/>
            <a:ext cx="4252969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73300"/>
            <a:ext cx="413879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447800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 smtClean="0">
                <a:solidFill>
                  <a:srgbClr val="0033CC"/>
                </a:solidFill>
                <a:ea typeface="標楷體" pitchFamily="65" charset="-120"/>
              </a:rPr>
              <a:t>Spin-coating method: effect of sphere size</a:t>
            </a:r>
            <a:endParaRPr lang="zh-TW" altLang="en-US" sz="2800" dirty="0">
              <a:solidFill>
                <a:srgbClr val="0033CC"/>
              </a:solidFill>
              <a:ea typeface="標楷體" pitchFamily="65" charset="-12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3625</Words>
  <Application>Microsoft Office PowerPoint</Application>
  <PresentationFormat>On-screen Show (4:3)</PresentationFormat>
  <Paragraphs>355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Office Theme</vt:lpstr>
      <vt:lpstr>Obraz - mapa bitowa</vt:lpstr>
      <vt:lpstr>Wykres</vt:lpstr>
      <vt:lpstr>Paintbrush Picture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19</cp:revision>
  <dcterms:created xsi:type="dcterms:W3CDTF">2006-08-16T00:00:00Z</dcterms:created>
  <dcterms:modified xsi:type="dcterms:W3CDTF">2010-08-21T23:40:29Z</dcterms:modified>
</cp:coreProperties>
</file>